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6" r:id="rId2"/>
    <p:sldId id="260" r:id="rId3"/>
    <p:sldId id="261" r:id="rId4"/>
    <p:sldId id="262" r:id="rId5"/>
    <p:sldId id="271" r:id="rId6"/>
    <p:sldId id="263" r:id="rId7"/>
    <p:sldId id="264" r:id="rId8"/>
    <p:sldId id="269" r:id="rId9"/>
    <p:sldId id="270" r:id="rId10"/>
    <p:sldId id="273" r:id="rId11"/>
    <p:sldId id="274" r:id="rId12"/>
    <p:sldId id="265" r:id="rId13"/>
    <p:sldId id="272" r:id="rId14"/>
    <p:sldId id="275" r:id="rId15"/>
    <p:sldId id="276" r:id="rId16"/>
    <p:sldId id="266" r:id="rId17"/>
    <p:sldId id="277" r:id="rId18"/>
    <p:sldId id="267" r:id="rId19"/>
    <p:sldId id="278" r:id="rId20"/>
    <p:sldId id="279" r:id="rId21"/>
    <p:sldId id="268" r:id="rId22"/>
    <p:sldId id="28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CCCCC"/>
    <a:srgbClr val="7DAE62"/>
    <a:srgbClr val="BC4442"/>
    <a:srgbClr val="8E211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2" autoAdjust="0"/>
    <p:restoredTop sz="94660"/>
  </p:normalViewPr>
  <p:slideViewPr>
    <p:cSldViewPr snapToGrid="0" snapToObjects="1">
      <p:cViewPr varScale="1">
        <p:scale>
          <a:sx n="110" d="100"/>
          <a:sy n="110" d="100"/>
        </p:scale>
        <p:origin x="126"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92E996-7A2D-534D-B358-898C20EA4D23}" type="datetimeFigureOut">
              <a:rPr lang="en-US" smtClean="0"/>
              <a:pPr/>
              <a:t>1/15/2022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1221B-FC11-084D-8D3D-377B7F142F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213" name="Picture 13" descr="csb-ppt-header.tif                                             0001A8BDAbalone HD2                    BECABAB4:"/>
          <p:cNvPicPr>
            <a:picLocks noChangeAspect="1" noChangeArrowheads="1"/>
          </p:cNvPicPr>
          <p:nvPr/>
        </p:nvPicPr>
        <p:blipFill>
          <a:blip r:embed="rId2"/>
          <a:srcRect/>
          <a:stretch>
            <a:fillRect/>
          </a:stretch>
        </p:blipFill>
        <p:spPr bwMode="auto">
          <a:xfrm>
            <a:off x="0" y="0"/>
            <a:ext cx="9144000" cy="2057400"/>
          </a:xfrm>
          <a:prstGeom prst="rect">
            <a:avLst/>
          </a:prstGeom>
          <a:noFill/>
        </p:spPr>
      </p:pic>
      <p:sp>
        <p:nvSpPr>
          <p:cNvPr id="51207" name="Rectangle 7"/>
          <p:cNvSpPr>
            <a:spLocks noGrp="1" noChangeArrowheads="1"/>
          </p:cNvSpPr>
          <p:nvPr>
            <p:ph type="dt" sz="half" idx="2"/>
          </p:nvPr>
        </p:nvSpPr>
        <p:spPr bwMode="auto">
          <a:xfrm>
            <a:off x="1387475" y="6357938"/>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eaLnBrk="1" hangingPunct="1">
              <a:defRPr sz="1400">
                <a:solidFill>
                  <a:schemeClr val="folHlink"/>
                </a:solidFill>
                <a:latin typeface="Times New Roman" charset="0"/>
              </a:defRPr>
            </a:lvl1pPr>
          </a:lstStyle>
          <a:p>
            <a:fld id="{ADD28817-FE27-9F40-AF45-A00F076FD175}" type="datetimeFigureOut">
              <a:rPr lang="en-US" smtClean="0"/>
              <a:pPr/>
              <a:t>1/15/2022</a:t>
            </a:fld>
            <a:endParaRPr lang="en-US"/>
          </a:p>
        </p:txBody>
      </p:sp>
      <p:sp>
        <p:nvSpPr>
          <p:cNvPr id="51208" name="Rectangle 8"/>
          <p:cNvSpPr>
            <a:spLocks noGrp="1" noChangeArrowheads="1"/>
          </p:cNvSpPr>
          <p:nvPr>
            <p:ph type="ftr" sz="quarter" idx="3"/>
          </p:nvPr>
        </p:nvSpPr>
        <p:spPr bwMode="auto">
          <a:xfrm>
            <a:off x="3722688" y="6357938"/>
            <a:ext cx="2271712"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solidFill>
                  <a:schemeClr val="folHlink"/>
                </a:solidFill>
                <a:latin typeface="Times New Roman" charset="0"/>
              </a:defRPr>
            </a:lvl1pPr>
          </a:lstStyle>
          <a:p>
            <a:endParaRPr lang="en-US"/>
          </a:p>
        </p:txBody>
      </p:sp>
      <p:sp>
        <p:nvSpPr>
          <p:cNvPr id="51209" name="Rectangle 9"/>
          <p:cNvSpPr>
            <a:spLocks noGrp="1" noChangeArrowheads="1"/>
          </p:cNvSpPr>
          <p:nvPr>
            <p:ph type="sldNum" sz="quarter" idx="4"/>
          </p:nvPr>
        </p:nvSpPr>
        <p:spPr bwMode="auto">
          <a:xfrm>
            <a:off x="6464300" y="6361113"/>
            <a:ext cx="1906588"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folHlink"/>
                </a:solidFill>
                <a:latin typeface="Times New Roman" charset="0"/>
              </a:defRPr>
            </a:lvl1pPr>
          </a:lstStyle>
          <a:p>
            <a:fld id="{51B55610-0276-B548-BCAA-E1B721B5B6FE}" type="slidenum">
              <a:rPr lang="en-US" smtClean="0"/>
              <a:pPr/>
              <a:t>‹#›</a:t>
            </a:fld>
            <a:endParaRPr lang="en-US"/>
          </a:p>
        </p:txBody>
      </p:sp>
      <p:sp>
        <p:nvSpPr>
          <p:cNvPr id="51210" name="Rectangle 10"/>
          <p:cNvSpPr>
            <a:spLocks noGrp="1" noChangeArrowheads="1"/>
          </p:cNvSpPr>
          <p:nvPr>
            <p:ph type="ctrTitle"/>
          </p:nvPr>
        </p:nvSpPr>
        <p:spPr>
          <a:xfrm>
            <a:off x="914400" y="1425575"/>
            <a:ext cx="7380288" cy="1012825"/>
          </a:xfrm>
        </p:spPr>
        <p:txBody>
          <a:bodyPr/>
          <a:lstStyle>
            <a:lvl1pPr algn="ctr">
              <a:defRPr sz="3200"/>
            </a:lvl1pPr>
          </a:lstStyle>
          <a:p>
            <a:r>
              <a:rPr lang="en-US"/>
              <a:t>Click to edit Master title style</a:t>
            </a:r>
          </a:p>
        </p:txBody>
      </p:sp>
      <p:sp>
        <p:nvSpPr>
          <p:cNvPr id="51211" name="Rectangle 11"/>
          <p:cNvSpPr>
            <a:spLocks noGrp="1" noChangeArrowheads="1"/>
          </p:cNvSpPr>
          <p:nvPr>
            <p:ph type="subTitle" idx="1"/>
          </p:nvPr>
        </p:nvSpPr>
        <p:spPr>
          <a:xfrm>
            <a:off x="914400" y="2667000"/>
            <a:ext cx="7391400" cy="3505200"/>
          </a:xfrm>
        </p:spPr>
        <p:txBody>
          <a:bodyPr/>
          <a:lstStyle>
            <a:lvl1pPr marL="0" indent="0" algn="ctr">
              <a:buFont typeface="Wingdings"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1143000"/>
            <a:ext cx="2141537"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3050" y="1143000"/>
            <a:ext cx="6272213"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3050" y="2133600"/>
            <a:ext cx="4206875"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2325" y="2133600"/>
            <a:ext cx="4206875"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9" name="Picture 15" descr="csb-ppt-header.tif                                             0001A8BDAbalone HD2                    BECABAB4:"/>
          <p:cNvPicPr>
            <a:picLocks noChangeAspect="1" noChangeArrowheads="1"/>
          </p:cNvPicPr>
          <p:nvPr/>
        </p:nvPicPr>
        <p:blipFill>
          <a:blip r:embed="rId13"/>
          <a:srcRect/>
          <a:stretch>
            <a:fillRect/>
          </a:stretch>
        </p:blipFill>
        <p:spPr bwMode="auto">
          <a:xfrm>
            <a:off x="0" y="0"/>
            <a:ext cx="9144000" cy="2057400"/>
          </a:xfrm>
          <a:prstGeom prst="rect">
            <a:avLst/>
          </a:prstGeom>
          <a:noFill/>
        </p:spPr>
      </p:pic>
      <p:sp>
        <p:nvSpPr>
          <p:cNvPr id="1033" name="Rectangle 9"/>
          <p:cNvSpPr>
            <a:spLocks noGrp="1" noChangeArrowheads="1"/>
          </p:cNvSpPr>
          <p:nvPr>
            <p:ph type="body" idx="1"/>
          </p:nvPr>
        </p:nvSpPr>
        <p:spPr bwMode="auto">
          <a:xfrm>
            <a:off x="273050" y="2133600"/>
            <a:ext cx="856615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7" name="Rectangle 13"/>
          <p:cNvSpPr>
            <a:spLocks noGrp="1" noChangeArrowheads="1"/>
          </p:cNvSpPr>
          <p:nvPr>
            <p:ph type="title"/>
          </p:nvPr>
        </p:nvSpPr>
        <p:spPr bwMode="auto">
          <a:xfrm>
            <a:off x="273050" y="1143000"/>
            <a:ext cx="76962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85000"/>
        </a:lnSpc>
        <a:spcBef>
          <a:spcPct val="0"/>
        </a:spcBef>
        <a:spcAft>
          <a:spcPct val="0"/>
        </a:spcAft>
        <a:defRPr sz="2800" b="1">
          <a:solidFill>
            <a:schemeClr val="tx2"/>
          </a:solidFill>
          <a:latin typeface="+mj-lt"/>
          <a:ea typeface="+mj-ea"/>
          <a:cs typeface="+mj-cs"/>
        </a:defRPr>
      </a:lvl1pPr>
      <a:lvl2pPr algn="l" rtl="0" eaLnBrk="1" fontAlgn="base" hangingPunct="1">
        <a:lnSpc>
          <a:spcPct val="85000"/>
        </a:lnSpc>
        <a:spcBef>
          <a:spcPct val="0"/>
        </a:spcBef>
        <a:spcAft>
          <a:spcPct val="0"/>
        </a:spcAft>
        <a:defRPr sz="2800" b="1">
          <a:solidFill>
            <a:schemeClr val="tx2"/>
          </a:solidFill>
          <a:latin typeface="Futura" charset="0"/>
        </a:defRPr>
      </a:lvl2pPr>
      <a:lvl3pPr algn="l" rtl="0" eaLnBrk="1" fontAlgn="base" hangingPunct="1">
        <a:lnSpc>
          <a:spcPct val="85000"/>
        </a:lnSpc>
        <a:spcBef>
          <a:spcPct val="0"/>
        </a:spcBef>
        <a:spcAft>
          <a:spcPct val="0"/>
        </a:spcAft>
        <a:defRPr sz="2800" b="1">
          <a:solidFill>
            <a:schemeClr val="tx2"/>
          </a:solidFill>
          <a:latin typeface="Futura" charset="0"/>
        </a:defRPr>
      </a:lvl3pPr>
      <a:lvl4pPr algn="l" rtl="0" eaLnBrk="1" fontAlgn="base" hangingPunct="1">
        <a:lnSpc>
          <a:spcPct val="85000"/>
        </a:lnSpc>
        <a:spcBef>
          <a:spcPct val="0"/>
        </a:spcBef>
        <a:spcAft>
          <a:spcPct val="0"/>
        </a:spcAft>
        <a:defRPr sz="2800" b="1">
          <a:solidFill>
            <a:schemeClr val="tx2"/>
          </a:solidFill>
          <a:latin typeface="Futura" charset="0"/>
        </a:defRPr>
      </a:lvl4pPr>
      <a:lvl5pPr algn="l" rtl="0" eaLnBrk="1" fontAlgn="base" hangingPunct="1">
        <a:lnSpc>
          <a:spcPct val="85000"/>
        </a:lnSpc>
        <a:spcBef>
          <a:spcPct val="0"/>
        </a:spcBef>
        <a:spcAft>
          <a:spcPct val="0"/>
        </a:spcAft>
        <a:defRPr sz="2800" b="1">
          <a:solidFill>
            <a:schemeClr val="tx2"/>
          </a:solidFill>
          <a:latin typeface="Futura" charset="0"/>
        </a:defRPr>
      </a:lvl5pPr>
      <a:lvl6pPr marL="457200" algn="l" rtl="0" eaLnBrk="1" fontAlgn="base" hangingPunct="1">
        <a:lnSpc>
          <a:spcPct val="85000"/>
        </a:lnSpc>
        <a:spcBef>
          <a:spcPct val="0"/>
        </a:spcBef>
        <a:spcAft>
          <a:spcPct val="0"/>
        </a:spcAft>
        <a:defRPr sz="2800" b="1">
          <a:solidFill>
            <a:schemeClr val="tx2"/>
          </a:solidFill>
          <a:latin typeface="Futura" charset="0"/>
        </a:defRPr>
      </a:lvl6pPr>
      <a:lvl7pPr marL="914400" algn="l" rtl="0" eaLnBrk="1" fontAlgn="base" hangingPunct="1">
        <a:lnSpc>
          <a:spcPct val="85000"/>
        </a:lnSpc>
        <a:spcBef>
          <a:spcPct val="0"/>
        </a:spcBef>
        <a:spcAft>
          <a:spcPct val="0"/>
        </a:spcAft>
        <a:defRPr sz="2800" b="1">
          <a:solidFill>
            <a:schemeClr val="tx2"/>
          </a:solidFill>
          <a:latin typeface="Futura" charset="0"/>
        </a:defRPr>
      </a:lvl7pPr>
      <a:lvl8pPr marL="1371600" algn="l" rtl="0" eaLnBrk="1" fontAlgn="base" hangingPunct="1">
        <a:lnSpc>
          <a:spcPct val="85000"/>
        </a:lnSpc>
        <a:spcBef>
          <a:spcPct val="0"/>
        </a:spcBef>
        <a:spcAft>
          <a:spcPct val="0"/>
        </a:spcAft>
        <a:defRPr sz="2800" b="1">
          <a:solidFill>
            <a:schemeClr val="tx2"/>
          </a:solidFill>
          <a:latin typeface="Futura" charset="0"/>
        </a:defRPr>
      </a:lvl8pPr>
      <a:lvl9pPr marL="1828800" algn="l" rtl="0" eaLnBrk="1" fontAlgn="base" hangingPunct="1">
        <a:lnSpc>
          <a:spcPct val="85000"/>
        </a:lnSpc>
        <a:spcBef>
          <a:spcPct val="0"/>
        </a:spcBef>
        <a:spcAft>
          <a:spcPct val="0"/>
        </a:spcAft>
        <a:defRPr sz="2800" b="1">
          <a:solidFill>
            <a:schemeClr val="tx2"/>
          </a:solidFill>
          <a:latin typeface="Futura" charset="0"/>
        </a:defRPr>
      </a:lvl9pPr>
    </p:titleStyle>
    <p:bodyStyle>
      <a:lvl1pPr marL="342900" indent="-342900" algn="l" rtl="0" eaLnBrk="1" fontAlgn="base" hangingPunct="1">
        <a:spcBef>
          <a:spcPct val="20000"/>
        </a:spcBef>
        <a:spcAft>
          <a:spcPct val="0"/>
        </a:spcAft>
        <a:buClr>
          <a:schemeClr val="accent2"/>
        </a:buClr>
        <a:buFont typeface="Wingdings"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55000"/>
        <a:buFont typeface="Wingdings" charset="2"/>
        <a:buChar char="n"/>
        <a:defRPr sz="2000">
          <a:solidFill>
            <a:schemeClr val="tx1"/>
          </a:solidFill>
          <a:latin typeface="+mn-lt"/>
          <a:ea typeface="ＭＳ Ｐゴシック" charset="-128"/>
        </a:defRPr>
      </a:lvl2pPr>
      <a:lvl3pPr marL="1085850" indent="-228600" algn="l" rtl="0" eaLnBrk="1" fontAlgn="base" hangingPunct="1">
        <a:spcBef>
          <a:spcPct val="20000"/>
        </a:spcBef>
        <a:spcAft>
          <a:spcPct val="0"/>
        </a:spcAft>
        <a:buClr>
          <a:schemeClr val="accent2"/>
        </a:buClr>
        <a:buSzPct val="65000"/>
        <a:buFont typeface="Wingdings" charset="2"/>
        <a:buChar char="l"/>
        <a:defRPr>
          <a:solidFill>
            <a:schemeClr val="tx1"/>
          </a:solidFill>
          <a:latin typeface="+mn-lt"/>
          <a:ea typeface="ＭＳ Ｐゴシック" charset="-128"/>
        </a:defRPr>
      </a:lvl3pPr>
      <a:lvl4pPr marL="1428750" indent="-228600" algn="l" rtl="0" eaLnBrk="1" fontAlgn="base" hangingPunct="1">
        <a:spcBef>
          <a:spcPct val="20000"/>
        </a:spcBef>
        <a:spcAft>
          <a:spcPct val="0"/>
        </a:spcAft>
        <a:buClr>
          <a:schemeClr val="accent2"/>
        </a:buClr>
        <a:buSzPct val="85000"/>
        <a:buFont typeface="Wingdings" charset="2"/>
        <a:buChar char="w"/>
        <a:defRPr sz="1600">
          <a:solidFill>
            <a:schemeClr val="tx1"/>
          </a:solidFill>
          <a:latin typeface="+mn-lt"/>
          <a:ea typeface="ＭＳ Ｐゴシック" charset="-128"/>
        </a:defRPr>
      </a:lvl4pPr>
      <a:lvl5pPr marL="1771650" indent="-228600" algn="l" rtl="0" eaLnBrk="1" fontAlgn="base" hangingPunct="1">
        <a:spcBef>
          <a:spcPct val="20000"/>
        </a:spcBef>
        <a:spcAft>
          <a:spcPct val="0"/>
        </a:spcAft>
        <a:buClr>
          <a:schemeClr val="accent2"/>
        </a:buClr>
        <a:buSzPct val="80000"/>
        <a:buFont typeface="Wingdings" charset="2"/>
        <a:buChar char="§"/>
        <a:defRPr sz="1400">
          <a:solidFill>
            <a:schemeClr val="tx1"/>
          </a:solidFill>
          <a:latin typeface="+mn-lt"/>
          <a:ea typeface="ＭＳ Ｐゴシック" charset="-128"/>
        </a:defRPr>
      </a:lvl5pPr>
      <a:lvl6pPr marL="2228850" indent="-228600" algn="l" rtl="0" eaLnBrk="1" fontAlgn="base" hangingPunct="1">
        <a:spcBef>
          <a:spcPct val="20000"/>
        </a:spcBef>
        <a:spcAft>
          <a:spcPct val="0"/>
        </a:spcAft>
        <a:buClr>
          <a:schemeClr val="accent2"/>
        </a:buClr>
        <a:buSzPct val="80000"/>
        <a:buFont typeface="Wingdings" charset="2"/>
        <a:buChar char="§"/>
        <a:defRPr sz="1400">
          <a:solidFill>
            <a:schemeClr val="tx1"/>
          </a:solidFill>
          <a:latin typeface="+mn-lt"/>
          <a:ea typeface="ＭＳ Ｐゴシック" charset="-128"/>
        </a:defRPr>
      </a:lvl6pPr>
      <a:lvl7pPr marL="2686050" indent="-228600" algn="l" rtl="0" eaLnBrk="1" fontAlgn="base" hangingPunct="1">
        <a:spcBef>
          <a:spcPct val="20000"/>
        </a:spcBef>
        <a:spcAft>
          <a:spcPct val="0"/>
        </a:spcAft>
        <a:buClr>
          <a:schemeClr val="accent2"/>
        </a:buClr>
        <a:buSzPct val="80000"/>
        <a:buFont typeface="Wingdings" charset="2"/>
        <a:buChar char="§"/>
        <a:defRPr sz="1400">
          <a:solidFill>
            <a:schemeClr val="tx1"/>
          </a:solidFill>
          <a:latin typeface="+mn-lt"/>
          <a:ea typeface="ＭＳ Ｐゴシック" charset="-128"/>
        </a:defRPr>
      </a:lvl7pPr>
      <a:lvl8pPr marL="3143250" indent="-228600" algn="l" rtl="0" eaLnBrk="1" fontAlgn="base" hangingPunct="1">
        <a:spcBef>
          <a:spcPct val="20000"/>
        </a:spcBef>
        <a:spcAft>
          <a:spcPct val="0"/>
        </a:spcAft>
        <a:buClr>
          <a:schemeClr val="accent2"/>
        </a:buClr>
        <a:buSzPct val="80000"/>
        <a:buFont typeface="Wingdings" charset="2"/>
        <a:buChar char="§"/>
        <a:defRPr sz="1400">
          <a:solidFill>
            <a:schemeClr val="tx1"/>
          </a:solidFill>
          <a:latin typeface="+mn-lt"/>
          <a:ea typeface="ＭＳ Ｐゴシック" charset="-128"/>
        </a:defRPr>
      </a:lvl8pPr>
      <a:lvl9pPr marL="3600450" indent="-228600" algn="l" rtl="0" eaLnBrk="1" fontAlgn="base" hangingPunct="1">
        <a:spcBef>
          <a:spcPct val="20000"/>
        </a:spcBef>
        <a:spcAft>
          <a:spcPct val="0"/>
        </a:spcAft>
        <a:buClr>
          <a:schemeClr val="accent2"/>
        </a:buClr>
        <a:buSzPct val="80000"/>
        <a:buFont typeface="Wingdings" charset="2"/>
        <a:buChar char="§"/>
        <a:defRPr sz="14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cs.docker.com/engine/install/" TargetMode="External"/><Relationship Id="rId2" Type="http://schemas.openxmlformats.org/officeDocument/2006/relationships/hyperlink" Target="http://www.docker.i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github.com/deepmind/alphafold/blob/main/docker/Dockerfile"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vanderbilt.edu/accre/documentation/singularity"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csb.vanderbilt.edu/workshops/alphafold/running_alphafold.tar.gz" TargetMode="External"/><Relationship Id="rId2" Type="http://schemas.openxmlformats.org/officeDocument/2006/relationships/hyperlink" Target="mailto:jarrod.smith@vanderbilt.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github.com/deepmind/alphafol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gitforwindow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olab.research.google.com/github/deepmind/alphafold/blob/main/notebooks/AlphaFold.ipyn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1427" y="2273988"/>
            <a:ext cx="8200859" cy="1012825"/>
          </a:xfrm>
        </p:spPr>
        <p:txBody>
          <a:bodyPr/>
          <a:lstStyle/>
          <a:p>
            <a:r>
              <a:rPr lang="en-US" dirty="0"/>
              <a:t>Running AlphaFold2 at Vanderbilt</a:t>
            </a:r>
          </a:p>
        </p:txBody>
      </p:sp>
      <p:sp>
        <p:nvSpPr>
          <p:cNvPr id="3" name="Subtitle 2"/>
          <p:cNvSpPr>
            <a:spLocks noGrp="1"/>
          </p:cNvSpPr>
          <p:nvPr>
            <p:ph type="subTitle" idx="1"/>
          </p:nvPr>
        </p:nvSpPr>
        <p:spPr>
          <a:xfrm>
            <a:off x="914400" y="4386873"/>
            <a:ext cx="7391400" cy="873104"/>
          </a:xfrm>
        </p:spPr>
        <p:txBody>
          <a:bodyPr/>
          <a:lstStyle/>
          <a:p>
            <a:r>
              <a:rPr lang="en-US" dirty="0"/>
              <a:t>Jarrod A. Smith, Ph.D.</a:t>
            </a:r>
            <a:br>
              <a:rPr lang="en-US" dirty="0"/>
            </a:br>
            <a:r>
              <a:rPr lang="en-US" dirty="0"/>
              <a:t>jarrod.smith@vanderbilt.edu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BFF4-21D4-482B-9635-1751339FF690}"/>
              </a:ext>
            </a:extLst>
          </p:cNvPr>
          <p:cNvSpPr>
            <a:spLocks noGrp="1"/>
          </p:cNvSpPr>
          <p:nvPr>
            <p:ph type="title"/>
          </p:nvPr>
        </p:nvSpPr>
        <p:spPr/>
        <p:txBody>
          <a:bodyPr/>
          <a:lstStyle/>
          <a:p>
            <a:r>
              <a:rPr lang="en-US" dirty="0" err="1"/>
              <a:t>AlphaFold</a:t>
            </a:r>
            <a:r>
              <a:rPr lang="en-US" dirty="0"/>
              <a:t> </a:t>
            </a:r>
            <a:r>
              <a:rPr lang="en-US" dirty="0" err="1"/>
              <a:t>Colab</a:t>
            </a:r>
            <a:r>
              <a:rPr lang="en-US" dirty="0"/>
              <a:t> (</a:t>
            </a:r>
            <a:r>
              <a:rPr lang="en-US" dirty="0" err="1"/>
              <a:t>cont</a:t>
            </a:r>
            <a:r>
              <a:rPr lang="en-US" dirty="0"/>
              <a:t>)</a:t>
            </a:r>
          </a:p>
        </p:txBody>
      </p:sp>
      <p:pic>
        <p:nvPicPr>
          <p:cNvPr id="4" name="Picture 3">
            <a:extLst>
              <a:ext uri="{FF2B5EF4-FFF2-40B4-BE49-F238E27FC236}">
                <a16:creationId xmlns:a16="http://schemas.microsoft.com/office/drawing/2014/main" id="{3FEB6AF6-F8A9-400E-BBF2-5CA14739268F}"/>
              </a:ext>
            </a:extLst>
          </p:cNvPr>
          <p:cNvPicPr>
            <a:picLocks noChangeAspect="1"/>
          </p:cNvPicPr>
          <p:nvPr/>
        </p:nvPicPr>
        <p:blipFill>
          <a:blip r:embed="rId2"/>
          <a:stretch>
            <a:fillRect/>
          </a:stretch>
        </p:blipFill>
        <p:spPr>
          <a:xfrm>
            <a:off x="524887" y="2057400"/>
            <a:ext cx="8094226" cy="4275059"/>
          </a:xfrm>
          <a:prstGeom prst="rect">
            <a:avLst/>
          </a:prstGeom>
        </p:spPr>
      </p:pic>
    </p:spTree>
    <p:extLst>
      <p:ext uri="{BB962C8B-B14F-4D97-AF65-F5344CB8AC3E}">
        <p14:creationId xmlns:p14="http://schemas.microsoft.com/office/powerpoint/2010/main" val="321365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BFF4-21D4-482B-9635-1751339FF690}"/>
              </a:ext>
            </a:extLst>
          </p:cNvPr>
          <p:cNvSpPr>
            <a:spLocks noGrp="1"/>
          </p:cNvSpPr>
          <p:nvPr>
            <p:ph type="title"/>
          </p:nvPr>
        </p:nvSpPr>
        <p:spPr>
          <a:xfrm>
            <a:off x="273050" y="1021813"/>
            <a:ext cx="7696200" cy="914400"/>
          </a:xfrm>
        </p:spPr>
        <p:txBody>
          <a:bodyPr/>
          <a:lstStyle/>
          <a:p>
            <a:r>
              <a:rPr lang="en-US" dirty="0" err="1"/>
              <a:t>AlphaFold</a:t>
            </a:r>
            <a:r>
              <a:rPr lang="en-US" dirty="0"/>
              <a:t> </a:t>
            </a:r>
            <a:r>
              <a:rPr lang="en-US" dirty="0" err="1"/>
              <a:t>Colab</a:t>
            </a:r>
            <a:r>
              <a:rPr lang="en-US" dirty="0"/>
              <a:t> (</a:t>
            </a:r>
            <a:r>
              <a:rPr lang="en-US" dirty="0" err="1"/>
              <a:t>cont</a:t>
            </a:r>
            <a:r>
              <a:rPr lang="en-US" dirty="0"/>
              <a:t>)</a:t>
            </a:r>
          </a:p>
        </p:txBody>
      </p:sp>
      <p:sp>
        <p:nvSpPr>
          <p:cNvPr id="13" name="TextBox 12">
            <a:extLst>
              <a:ext uri="{FF2B5EF4-FFF2-40B4-BE49-F238E27FC236}">
                <a16:creationId xmlns:a16="http://schemas.microsoft.com/office/drawing/2014/main" id="{48AFB9A9-8DF7-4BC0-B160-B1A1FEC2483C}"/>
              </a:ext>
            </a:extLst>
          </p:cNvPr>
          <p:cNvSpPr txBox="1"/>
          <p:nvPr/>
        </p:nvSpPr>
        <p:spPr>
          <a:xfrm>
            <a:off x="436406" y="5734143"/>
            <a:ext cx="8271188" cy="1077218"/>
          </a:xfrm>
          <a:prstGeom prst="rect">
            <a:avLst/>
          </a:prstGeom>
          <a:noFill/>
        </p:spPr>
        <p:txBody>
          <a:bodyPr wrap="square" rtlCol="0">
            <a:spAutoFit/>
          </a:bodyPr>
          <a:lstStyle/>
          <a:p>
            <a:r>
              <a:rPr lang="en-US" sz="1600" dirty="0"/>
              <a:t>As you can see, it is trivial to setup and run </a:t>
            </a:r>
            <a:r>
              <a:rPr lang="en-US" sz="1600" dirty="0" err="1"/>
              <a:t>AlphaFold</a:t>
            </a:r>
            <a:r>
              <a:rPr lang="en-US" sz="1600" dirty="0"/>
              <a:t> via this </a:t>
            </a:r>
            <a:r>
              <a:rPr lang="en-US" sz="1600" dirty="0" err="1"/>
              <a:t>Colab</a:t>
            </a:r>
            <a:r>
              <a:rPr lang="en-US" sz="1600" dirty="0"/>
              <a:t>, so it is a good option to get up and running quickly. However, the code and databases are dumbed down from the published version and the free version provides no guarantee that they won’t fail or time out due to resource or time limits (12h max).</a:t>
            </a:r>
          </a:p>
        </p:txBody>
      </p:sp>
      <p:pic>
        <p:nvPicPr>
          <p:cNvPr id="5" name="Picture 4">
            <a:extLst>
              <a:ext uri="{FF2B5EF4-FFF2-40B4-BE49-F238E27FC236}">
                <a16:creationId xmlns:a16="http://schemas.microsoft.com/office/drawing/2014/main" id="{CFA55CD2-33FE-4902-9E33-091A280E6668}"/>
              </a:ext>
            </a:extLst>
          </p:cNvPr>
          <p:cNvPicPr>
            <a:picLocks noChangeAspect="1"/>
          </p:cNvPicPr>
          <p:nvPr/>
        </p:nvPicPr>
        <p:blipFill>
          <a:blip r:embed="rId2"/>
          <a:stretch>
            <a:fillRect/>
          </a:stretch>
        </p:blipFill>
        <p:spPr>
          <a:xfrm>
            <a:off x="870208" y="1720016"/>
            <a:ext cx="7039778" cy="3920635"/>
          </a:xfrm>
          <a:prstGeom prst="rect">
            <a:avLst/>
          </a:prstGeom>
        </p:spPr>
      </p:pic>
    </p:spTree>
    <p:extLst>
      <p:ext uri="{BB962C8B-B14F-4D97-AF65-F5344CB8AC3E}">
        <p14:creationId xmlns:p14="http://schemas.microsoft.com/office/powerpoint/2010/main" val="2733166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0DC2-584C-43DF-8359-EF09AD70D077}"/>
              </a:ext>
            </a:extLst>
          </p:cNvPr>
          <p:cNvSpPr>
            <a:spLocks noGrp="1"/>
          </p:cNvSpPr>
          <p:nvPr>
            <p:ph type="title"/>
          </p:nvPr>
        </p:nvSpPr>
        <p:spPr>
          <a:xfrm>
            <a:off x="142415" y="1143000"/>
            <a:ext cx="8261350" cy="914400"/>
          </a:xfrm>
        </p:spPr>
        <p:txBody>
          <a:bodyPr/>
          <a:lstStyle/>
          <a:p>
            <a:r>
              <a:rPr lang="en-US" dirty="0"/>
              <a:t>Running </a:t>
            </a:r>
            <a:r>
              <a:rPr lang="en-US" dirty="0" err="1"/>
              <a:t>AlphaFold</a:t>
            </a:r>
            <a:r>
              <a:rPr lang="en-US" dirty="0"/>
              <a:t> in a Local Docker Instance</a:t>
            </a:r>
          </a:p>
        </p:txBody>
      </p:sp>
      <p:sp>
        <p:nvSpPr>
          <p:cNvPr id="3" name="Content Placeholder 2">
            <a:extLst>
              <a:ext uri="{FF2B5EF4-FFF2-40B4-BE49-F238E27FC236}">
                <a16:creationId xmlns:a16="http://schemas.microsoft.com/office/drawing/2014/main" id="{914FB996-347E-41FF-B95D-AD6C43FCF7A9}"/>
              </a:ext>
            </a:extLst>
          </p:cNvPr>
          <p:cNvSpPr>
            <a:spLocks noGrp="1"/>
          </p:cNvSpPr>
          <p:nvPr>
            <p:ph idx="1"/>
          </p:nvPr>
        </p:nvSpPr>
        <p:spPr>
          <a:xfrm>
            <a:off x="273050" y="1979019"/>
            <a:ext cx="8566150" cy="4800600"/>
          </a:xfrm>
        </p:spPr>
        <p:txBody>
          <a:bodyPr/>
          <a:lstStyle/>
          <a:p>
            <a:r>
              <a:rPr lang="en-US" dirty="0"/>
              <a:t>A Docker container is the primary way that </a:t>
            </a:r>
            <a:r>
              <a:rPr lang="en-US" dirty="0" err="1"/>
              <a:t>AlphaFold</a:t>
            </a:r>
            <a:r>
              <a:rPr lang="en-US" dirty="0"/>
              <a:t> authors support the application for running on local resources</a:t>
            </a:r>
          </a:p>
          <a:p>
            <a:r>
              <a:rPr lang="en-US" dirty="0"/>
              <a:t>Containers are a convenient “virtualized” method to distribute a software application along with all its dependencies</a:t>
            </a:r>
          </a:p>
          <a:p>
            <a:r>
              <a:rPr lang="en-US" dirty="0"/>
              <a:t>Docker requires a host UNIX/Linux kernel</a:t>
            </a:r>
          </a:p>
          <a:p>
            <a:pPr lvl="1"/>
            <a:r>
              <a:rPr lang="en-US" dirty="0"/>
              <a:t>Linux workstation</a:t>
            </a:r>
          </a:p>
          <a:p>
            <a:pPr lvl="1"/>
            <a:r>
              <a:rPr lang="en-US" dirty="0"/>
              <a:t>Linux virtual machine (e.g. Virtual Box or </a:t>
            </a:r>
            <a:r>
              <a:rPr lang="en-US" dirty="0" err="1"/>
              <a:t>Vmware</a:t>
            </a:r>
            <a:r>
              <a:rPr lang="en-US" dirty="0"/>
              <a:t>)</a:t>
            </a:r>
          </a:p>
          <a:p>
            <a:pPr lvl="1"/>
            <a:r>
              <a:rPr lang="en-US" dirty="0"/>
              <a:t>Mac OSX</a:t>
            </a:r>
          </a:p>
          <a:p>
            <a:pPr lvl="1"/>
            <a:r>
              <a:rPr lang="en-US" dirty="0"/>
              <a:t>WSL2 on Windows</a:t>
            </a:r>
          </a:p>
          <a:p>
            <a:pPr marL="457200" lvl="1" indent="0">
              <a:buNone/>
            </a:pPr>
            <a:r>
              <a:rPr lang="en-US" sz="1600" dirty="0">
                <a:hlinkClick r:id="rId2"/>
              </a:rPr>
              <a:t>http://www.docker.io</a:t>
            </a:r>
            <a:br>
              <a:rPr lang="en-US" sz="1600" dirty="0"/>
            </a:br>
            <a:r>
              <a:rPr lang="en-US" sz="1600" dirty="0">
                <a:hlinkClick r:id="rId3"/>
              </a:rPr>
              <a:t>http://docs.docker.com/engine/install/</a:t>
            </a:r>
            <a:endParaRPr lang="en-US" sz="1600" dirty="0"/>
          </a:p>
          <a:p>
            <a:pPr marL="0" indent="0">
              <a:buNone/>
            </a:pPr>
            <a:endParaRPr lang="en-US" dirty="0"/>
          </a:p>
        </p:txBody>
      </p:sp>
    </p:spTree>
    <p:extLst>
      <p:ext uri="{BB962C8B-B14F-4D97-AF65-F5344CB8AC3E}">
        <p14:creationId xmlns:p14="http://schemas.microsoft.com/office/powerpoint/2010/main" val="1605405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0DC2-584C-43DF-8359-EF09AD70D077}"/>
              </a:ext>
            </a:extLst>
          </p:cNvPr>
          <p:cNvSpPr>
            <a:spLocks noGrp="1"/>
          </p:cNvSpPr>
          <p:nvPr>
            <p:ph type="title"/>
          </p:nvPr>
        </p:nvSpPr>
        <p:spPr/>
        <p:txBody>
          <a:bodyPr/>
          <a:lstStyle/>
          <a:p>
            <a:r>
              <a:rPr lang="en-US" dirty="0" err="1"/>
              <a:t>AlphaFold</a:t>
            </a:r>
            <a:r>
              <a:rPr lang="en-US" dirty="0"/>
              <a:t> in a Docker Instance (</a:t>
            </a:r>
            <a:r>
              <a:rPr lang="en-US" dirty="0" err="1"/>
              <a:t>cont</a:t>
            </a:r>
            <a:r>
              <a:rPr lang="en-US" dirty="0"/>
              <a:t>)</a:t>
            </a:r>
          </a:p>
        </p:txBody>
      </p:sp>
      <p:sp>
        <p:nvSpPr>
          <p:cNvPr id="3" name="Content Placeholder 2">
            <a:extLst>
              <a:ext uri="{FF2B5EF4-FFF2-40B4-BE49-F238E27FC236}">
                <a16:creationId xmlns:a16="http://schemas.microsoft.com/office/drawing/2014/main" id="{914FB996-347E-41FF-B95D-AD6C43FCF7A9}"/>
              </a:ext>
            </a:extLst>
          </p:cNvPr>
          <p:cNvSpPr>
            <a:spLocks noGrp="1"/>
          </p:cNvSpPr>
          <p:nvPr>
            <p:ph idx="1"/>
          </p:nvPr>
        </p:nvSpPr>
        <p:spPr>
          <a:xfrm>
            <a:off x="273050" y="1979019"/>
            <a:ext cx="8566150" cy="4800600"/>
          </a:xfrm>
        </p:spPr>
        <p:txBody>
          <a:bodyPr/>
          <a:lstStyle/>
          <a:p>
            <a:r>
              <a:rPr lang="en-US" dirty="0"/>
              <a:t>Docker containers are built from a Docker File, which is effectively a script that follows a specific syntax</a:t>
            </a:r>
            <a:br>
              <a:rPr lang="en-US" dirty="0"/>
            </a:br>
            <a:br>
              <a:rPr lang="en-US" sz="1600" dirty="0"/>
            </a:br>
            <a:r>
              <a:rPr lang="en-US" sz="1600" dirty="0">
                <a:hlinkClick r:id="rId2"/>
              </a:rPr>
              <a:t>https://github.com/deepmind/alphafold/blob/main/docker/Dockerfile</a:t>
            </a:r>
            <a:endParaRPr lang="en-US" sz="1600" dirty="0"/>
          </a:p>
          <a:p>
            <a:pPr marL="0" indent="0">
              <a:buNone/>
            </a:pPr>
            <a:br>
              <a:rPr lang="en-US" sz="1600" dirty="0"/>
            </a:br>
            <a:endParaRPr lang="en-US" sz="1600" dirty="0"/>
          </a:p>
        </p:txBody>
      </p:sp>
      <p:pic>
        <p:nvPicPr>
          <p:cNvPr id="8" name="Picture 7">
            <a:extLst>
              <a:ext uri="{FF2B5EF4-FFF2-40B4-BE49-F238E27FC236}">
                <a16:creationId xmlns:a16="http://schemas.microsoft.com/office/drawing/2014/main" id="{70349AB3-CA41-4868-9F7A-9BFC98E0CEA9}"/>
              </a:ext>
            </a:extLst>
          </p:cNvPr>
          <p:cNvPicPr>
            <a:picLocks noChangeAspect="1"/>
          </p:cNvPicPr>
          <p:nvPr/>
        </p:nvPicPr>
        <p:blipFill>
          <a:blip r:embed="rId3"/>
          <a:stretch>
            <a:fillRect/>
          </a:stretch>
        </p:blipFill>
        <p:spPr>
          <a:xfrm>
            <a:off x="624890" y="3429000"/>
            <a:ext cx="5382376" cy="971686"/>
          </a:xfrm>
          <a:prstGeom prst="rect">
            <a:avLst/>
          </a:prstGeom>
        </p:spPr>
      </p:pic>
      <p:pic>
        <p:nvPicPr>
          <p:cNvPr id="12" name="Picture 11">
            <a:extLst>
              <a:ext uri="{FF2B5EF4-FFF2-40B4-BE49-F238E27FC236}">
                <a16:creationId xmlns:a16="http://schemas.microsoft.com/office/drawing/2014/main" id="{BD7033AB-0533-4FDA-9835-11C7FF766BE0}"/>
              </a:ext>
            </a:extLst>
          </p:cNvPr>
          <p:cNvPicPr>
            <a:picLocks noChangeAspect="1"/>
          </p:cNvPicPr>
          <p:nvPr/>
        </p:nvPicPr>
        <p:blipFill>
          <a:blip r:embed="rId4"/>
          <a:stretch>
            <a:fillRect/>
          </a:stretch>
        </p:blipFill>
        <p:spPr>
          <a:xfrm>
            <a:off x="624890" y="4618467"/>
            <a:ext cx="5382376" cy="1943371"/>
          </a:xfrm>
          <a:prstGeom prst="rect">
            <a:avLst/>
          </a:prstGeom>
        </p:spPr>
      </p:pic>
    </p:spTree>
    <p:extLst>
      <p:ext uri="{BB962C8B-B14F-4D97-AF65-F5344CB8AC3E}">
        <p14:creationId xmlns:p14="http://schemas.microsoft.com/office/powerpoint/2010/main" val="3513010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0DC2-584C-43DF-8359-EF09AD70D077}"/>
              </a:ext>
            </a:extLst>
          </p:cNvPr>
          <p:cNvSpPr>
            <a:spLocks noGrp="1"/>
          </p:cNvSpPr>
          <p:nvPr>
            <p:ph type="title"/>
          </p:nvPr>
        </p:nvSpPr>
        <p:spPr/>
        <p:txBody>
          <a:bodyPr/>
          <a:lstStyle/>
          <a:p>
            <a:r>
              <a:rPr lang="en-US" dirty="0" err="1"/>
              <a:t>AlphaFold</a:t>
            </a:r>
            <a:r>
              <a:rPr lang="en-US" dirty="0"/>
              <a:t> in a Docker Instance (</a:t>
            </a:r>
            <a:r>
              <a:rPr lang="en-US" dirty="0" err="1"/>
              <a:t>cont</a:t>
            </a:r>
            <a:r>
              <a:rPr lang="en-US" dirty="0"/>
              <a:t>)</a:t>
            </a:r>
          </a:p>
        </p:txBody>
      </p:sp>
      <p:pic>
        <p:nvPicPr>
          <p:cNvPr id="5" name="Picture 4">
            <a:extLst>
              <a:ext uri="{FF2B5EF4-FFF2-40B4-BE49-F238E27FC236}">
                <a16:creationId xmlns:a16="http://schemas.microsoft.com/office/drawing/2014/main" id="{00D14416-E273-4CE4-AA87-ECCB83E2F577}"/>
              </a:ext>
            </a:extLst>
          </p:cNvPr>
          <p:cNvPicPr>
            <a:picLocks noChangeAspect="1"/>
          </p:cNvPicPr>
          <p:nvPr/>
        </p:nvPicPr>
        <p:blipFill>
          <a:blip r:embed="rId2"/>
          <a:stretch>
            <a:fillRect/>
          </a:stretch>
        </p:blipFill>
        <p:spPr>
          <a:xfrm>
            <a:off x="339634" y="2057400"/>
            <a:ext cx="8464731" cy="4283053"/>
          </a:xfrm>
          <a:prstGeom prst="rect">
            <a:avLst/>
          </a:prstGeom>
        </p:spPr>
      </p:pic>
    </p:spTree>
    <p:extLst>
      <p:ext uri="{BB962C8B-B14F-4D97-AF65-F5344CB8AC3E}">
        <p14:creationId xmlns:p14="http://schemas.microsoft.com/office/powerpoint/2010/main" val="83342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0DC2-584C-43DF-8359-EF09AD70D077}"/>
              </a:ext>
            </a:extLst>
          </p:cNvPr>
          <p:cNvSpPr>
            <a:spLocks noGrp="1"/>
          </p:cNvSpPr>
          <p:nvPr>
            <p:ph type="title"/>
          </p:nvPr>
        </p:nvSpPr>
        <p:spPr/>
        <p:txBody>
          <a:bodyPr/>
          <a:lstStyle/>
          <a:p>
            <a:r>
              <a:rPr lang="en-US" dirty="0" err="1"/>
              <a:t>AlphaFold</a:t>
            </a:r>
            <a:r>
              <a:rPr lang="en-US" dirty="0"/>
              <a:t> in a Docker Instance (</a:t>
            </a:r>
            <a:r>
              <a:rPr lang="en-US" dirty="0" err="1"/>
              <a:t>cont</a:t>
            </a:r>
            <a:r>
              <a:rPr lang="en-US" dirty="0"/>
              <a:t>)</a:t>
            </a:r>
          </a:p>
        </p:txBody>
      </p:sp>
      <p:pic>
        <p:nvPicPr>
          <p:cNvPr id="4" name="Picture 3">
            <a:extLst>
              <a:ext uri="{FF2B5EF4-FFF2-40B4-BE49-F238E27FC236}">
                <a16:creationId xmlns:a16="http://schemas.microsoft.com/office/drawing/2014/main" id="{C7A73049-243B-4591-B5D1-D6302ACFAED4}"/>
              </a:ext>
            </a:extLst>
          </p:cNvPr>
          <p:cNvPicPr>
            <a:picLocks noChangeAspect="1"/>
          </p:cNvPicPr>
          <p:nvPr/>
        </p:nvPicPr>
        <p:blipFill>
          <a:blip r:embed="rId2"/>
          <a:stretch>
            <a:fillRect/>
          </a:stretch>
        </p:blipFill>
        <p:spPr>
          <a:xfrm>
            <a:off x="339251" y="2057400"/>
            <a:ext cx="5487166" cy="1114581"/>
          </a:xfrm>
          <a:prstGeom prst="rect">
            <a:avLst/>
          </a:prstGeom>
        </p:spPr>
      </p:pic>
      <p:sp>
        <p:nvSpPr>
          <p:cNvPr id="6" name="Content Placeholder 2">
            <a:extLst>
              <a:ext uri="{FF2B5EF4-FFF2-40B4-BE49-F238E27FC236}">
                <a16:creationId xmlns:a16="http://schemas.microsoft.com/office/drawing/2014/main" id="{82F47CA1-1F99-438B-B266-8B596CE03E9B}"/>
              </a:ext>
            </a:extLst>
          </p:cNvPr>
          <p:cNvSpPr>
            <a:spLocks noGrp="1"/>
          </p:cNvSpPr>
          <p:nvPr>
            <p:ph idx="1"/>
          </p:nvPr>
        </p:nvSpPr>
        <p:spPr>
          <a:xfrm>
            <a:off x="273050" y="3429000"/>
            <a:ext cx="8566150" cy="3200400"/>
          </a:xfrm>
        </p:spPr>
        <p:txBody>
          <a:bodyPr/>
          <a:lstStyle/>
          <a:p>
            <a:r>
              <a:rPr lang="en-US" dirty="0"/>
              <a:t>Install python3</a:t>
            </a:r>
          </a:p>
          <a:p>
            <a:r>
              <a:rPr lang="en-US" dirty="0"/>
              <a:t>Install Docker</a:t>
            </a:r>
          </a:p>
          <a:p>
            <a:r>
              <a:rPr lang="en-US" dirty="0"/>
              <a:t>Install NVIDIA Container Toolkit</a:t>
            </a:r>
          </a:p>
          <a:p>
            <a:r>
              <a:rPr lang="en-US" dirty="0"/>
              <a:t>Download DBs/Params (scripts/download_all_data.sh)</a:t>
            </a:r>
          </a:p>
          <a:p>
            <a:r>
              <a:rPr lang="en-US" dirty="0"/>
              <a:t>% docker build –f docker/</a:t>
            </a:r>
            <a:r>
              <a:rPr lang="en-US" dirty="0" err="1"/>
              <a:t>Dockerfile</a:t>
            </a:r>
            <a:r>
              <a:rPr lang="en-US" dirty="0"/>
              <a:t> –t </a:t>
            </a:r>
            <a:r>
              <a:rPr lang="en-US" dirty="0" err="1"/>
              <a:t>alphafold</a:t>
            </a:r>
            <a:r>
              <a:rPr lang="en-US" dirty="0"/>
              <a:t> .</a:t>
            </a:r>
          </a:p>
          <a:p>
            <a:r>
              <a:rPr lang="en-US" dirty="0"/>
              <a:t>% pip3 install –r docker/requirements.txt</a:t>
            </a:r>
          </a:p>
          <a:p>
            <a:r>
              <a:rPr lang="en-US" dirty="0"/>
              <a:t>% python3 docker/run_docker.py &lt;arguments&gt;</a:t>
            </a:r>
          </a:p>
          <a:p>
            <a:endParaRPr lang="en-US" dirty="0"/>
          </a:p>
        </p:txBody>
      </p:sp>
    </p:spTree>
    <p:extLst>
      <p:ext uri="{BB962C8B-B14F-4D97-AF65-F5344CB8AC3E}">
        <p14:creationId xmlns:p14="http://schemas.microsoft.com/office/powerpoint/2010/main" val="1688558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5B753-B2EE-4747-B100-15C306B54CED}"/>
              </a:ext>
            </a:extLst>
          </p:cNvPr>
          <p:cNvSpPr>
            <a:spLocks noGrp="1"/>
          </p:cNvSpPr>
          <p:nvPr>
            <p:ph type="title"/>
          </p:nvPr>
        </p:nvSpPr>
        <p:spPr/>
        <p:txBody>
          <a:bodyPr/>
          <a:lstStyle/>
          <a:p>
            <a:r>
              <a:rPr lang="en-US" dirty="0"/>
              <a:t>Local </a:t>
            </a:r>
            <a:r>
              <a:rPr lang="en-US" dirty="0" err="1"/>
              <a:t>Miniconda</a:t>
            </a:r>
            <a:r>
              <a:rPr lang="en-US" dirty="0"/>
              <a:t> Install</a:t>
            </a:r>
          </a:p>
        </p:txBody>
      </p:sp>
      <p:sp>
        <p:nvSpPr>
          <p:cNvPr id="3" name="Content Placeholder 2">
            <a:extLst>
              <a:ext uri="{FF2B5EF4-FFF2-40B4-BE49-F238E27FC236}">
                <a16:creationId xmlns:a16="http://schemas.microsoft.com/office/drawing/2014/main" id="{3946833F-9F4E-4602-B077-6CFAF58B76F0}"/>
              </a:ext>
            </a:extLst>
          </p:cNvPr>
          <p:cNvSpPr>
            <a:spLocks noGrp="1"/>
          </p:cNvSpPr>
          <p:nvPr>
            <p:ph idx="1"/>
          </p:nvPr>
        </p:nvSpPr>
        <p:spPr/>
        <p:txBody>
          <a:bodyPr/>
          <a:lstStyle/>
          <a:p>
            <a:r>
              <a:rPr lang="en-US" dirty="0"/>
              <a:t>Docker is typically not available on HPC systems, so here we are supporting </a:t>
            </a:r>
            <a:r>
              <a:rPr lang="en-US" dirty="0" err="1"/>
              <a:t>AlphaFold</a:t>
            </a:r>
            <a:r>
              <a:rPr lang="en-US" dirty="0"/>
              <a:t> outside of Docker</a:t>
            </a:r>
          </a:p>
          <a:p>
            <a:r>
              <a:rPr lang="en-US" dirty="0" err="1"/>
              <a:t>Miniconda</a:t>
            </a:r>
            <a:r>
              <a:rPr lang="en-US" dirty="0"/>
              <a:t> is a system to install and manage python dependencies for multiple applications to avoid incompatibilities</a:t>
            </a:r>
          </a:p>
          <a:p>
            <a:r>
              <a:rPr lang="en-US" dirty="0"/>
              <a:t>We can read the Docker file and replicate those functionalities in a </a:t>
            </a:r>
            <a:r>
              <a:rPr lang="en-US" dirty="0" err="1"/>
              <a:t>Miniconda</a:t>
            </a:r>
            <a:r>
              <a:rPr lang="en-US" dirty="0"/>
              <a:t> environment that will run on our workstations and HPC clusters</a:t>
            </a:r>
          </a:p>
          <a:p>
            <a:r>
              <a:rPr lang="en-US" dirty="0"/>
              <a:t>install-miniconda-af211.sh</a:t>
            </a:r>
          </a:p>
        </p:txBody>
      </p:sp>
    </p:spTree>
    <p:extLst>
      <p:ext uri="{BB962C8B-B14F-4D97-AF65-F5344CB8AC3E}">
        <p14:creationId xmlns:p14="http://schemas.microsoft.com/office/powerpoint/2010/main" val="3487772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5B753-B2EE-4747-B100-15C306B54CED}"/>
              </a:ext>
            </a:extLst>
          </p:cNvPr>
          <p:cNvSpPr>
            <a:spLocks noGrp="1"/>
          </p:cNvSpPr>
          <p:nvPr>
            <p:ph type="title"/>
          </p:nvPr>
        </p:nvSpPr>
        <p:spPr>
          <a:xfrm>
            <a:off x="273050" y="1211856"/>
            <a:ext cx="7696200" cy="749150"/>
          </a:xfrm>
        </p:spPr>
        <p:txBody>
          <a:bodyPr/>
          <a:lstStyle/>
          <a:p>
            <a:r>
              <a:rPr lang="en-US" dirty="0"/>
              <a:t>Local </a:t>
            </a:r>
            <a:r>
              <a:rPr lang="en-US" dirty="0" err="1"/>
              <a:t>Miniconda</a:t>
            </a:r>
            <a:r>
              <a:rPr lang="en-US" dirty="0"/>
              <a:t> Install (</a:t>
            </a:r>
            <a:r>
              <a:rPr lang="en-US" dirty="0" err="1"/>
              <a:t>cont</a:t>
            </a:r>
            <a:r>
              <a:rPr lang="en-US" dirty="0"/>
              <a:t>)</a:t>
            </a:r>
          </a:p>
        </p:txBody>
      </p:sp>
      <p:pic>
        <p:nvPicPr>
          <p:cNvPr id="7" name="Picture 6">
            <a:extLst>
              <a:ext uri="{FF2B5EF4-FFF2-40B4-BE49-F238E27FC236}">
                <a16:creationId xmlns:a16="http://schemas.microsoft.com/office/drawing/2014/main" id="{7494E180-7DFB-4920-A789-AFA6CE6135A4}"/>
              </a:ext>
            </a:extLst>
          </p:cNvPr>
          <p:cNvPicPr>
            <a:picLocks noChangeAspect="1"/>
          </p:cNvPicPr>
          <p:nvPr/>
        </p:nvPicPr>
        <p:blipFill>
          <a:blip r:embed="rId2"/>
          <a:stretch>
            <a:fillRect/>
          </a:stretch>
        </p:blipFill>
        <p:spPr>
          <a:xfrm>
            <a:off x="136525" y="2071171"/>
            <a:ext cx="8870949" cy="4552911"/>
          </a:xfrm>
          <a:prstGeom prst="rect">
            <a:avLst/>
          </a:prstGeom>
        </p:spPr>
      </p:pic>
    </p:spTree>
    <p:extLst>
      <p:ext uri="{BB962C8B-B14F-4D97-AF65-F5344CB8AC3E}">
        <p14:creationId xmlns:p14="http://schemas.microsoft.com/office/powerpoint/2010/main" val="2316631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5ABA-2E1E-41E4-BA78-5CB2BAD0B083}"/>
              </a:ext>
            </a:extLst>
          </p:cNvPr>
          <p:cNvSpPr>
            <a:spLocks noGrp="1"/>
          </p:cNvSpPr>
          <p:nvPr>
            <p:ph type="title"/>
          </p:nvPr>
        </p:nvSpPr>
        <p:spPr>
          <a:xfrm>
            <a:off x="251015" y="1208579"/>
            <a:ext cx="8165871" cy="914400"/>
          </a:xfrm>
        </p:spPr>
        <p:txBody>
          <a:bodyPr/>
          <a:lstStyle/>
          <a:p>
            <a:r>
              <a:rPr lang="en-US" dirty="0"/>
              <a:t>ACCRE/Bluefin/CSB Workstations (</a:t>
            </a:r>
            <a:r>
              <a:rPr lang="en-US" dirty="0" err="1"/>
              <a:t>Miniconda</a:t>
            </a:r>
            <a:r>
              <a:rPr lang="en-US" dirty="0"/>
              <a:t>)</a:t>
            </a:r>
          </a:p>
        </p:txBody>
      </p:sp>
      <p:sp>
        <p:nvSpPr>
          <p:cNvPr id="3" name="Content Placeholder 2">
            <a:extLst>
              <a:ext uri="{FF2B5EF4-FFF2-40B4-BE49-F238E27FC236}">
                <a16:creationId xmlns:a16="http://schemas.microsoft.com/office/drawing/2014/main" id="{0BAD7FFD-EF3E-405F-B867-EF1133C8DB48}"/>
              </a:ext>
            </a:extLst>
          </p:cNvPr>
          <p:cNvSpPr>
            <a:spLocks noGrp="1"/>
          </p:cNvSpPr>
          <p:nvPr>
            <p:ph idx="1"/>
          </p:nvPr>
        </p:nvSpPr>
        <p:spPr>
          <a:xfrm>
            <a:off x="273050" y="2133600"/>
            <a:ext cx="8738748" cy="4495800"/>
          </a:xfrm>
        </p:spPr>
        <p:txBody>
          <a:bodyPr/>
          <a:lstStyle/>
          <a:p>
            <a:r>
              <a:rPr lang="en-US" dirty="0"/>
              <a:t>I’ve used this script to install a shared </a:t>
            </a:r>
            <a:r>
              <a:rPr lang="en-US" dirty="0" err="1"/>
              <a:t>AlphaFold</a:t>
            </a:r>
            <a:r>
              <a:rPr lang="en-US" dirty="0"/>
              <a:t> 2.1.1 environment for use on CSB workstations and the ACCRE and bluefin clusters</a:t>
            </a:r>
          </a:p>
          <a:p>
            <a:pPr lvl="1"/>
            <a:r>
              <a:rPr lang="en-US" dirty="0"/>
              <a:t>/sb/apps/alphafold211/Miniconda3</a:t>
            </a:r>
          </a:p>
          <a:p>
            <a:pPr lvl="1"/>
            <a:r>
              <a:rPr lang="en-US" dirty="0"/>
              <a:t>/sb/apps/aphafold211/</a:t>
            </a:r>
            <a:r>
              <a:rPr lang="en-US" dirty="0" err="1"/>
              <a:t>alphafold</a:t>
            </a:r>
            <a:endParaRPr lang="en-US" dirty="0"/>
          </a:p>
          <a:p>
            <a:pPr lvl="1"/>
            <a:r>
              <a:rPr lang="en-US" dirty="0"/>
              <a:t>/sb/apps/</a:t>
            </a:r>
            <a:r>
              <a:rPr lang="en-US" dirty="0" err="1"/>
              <a:t>alphafold</a:t>
            </a:r>
            <a:r>
              <a:rPr lang="en-US" dirty="0"/>
              <a:t>-data</a:t>
            </a:r>
          </a:p>
          <a:p>
            <a:pPr lvl="1"/>
            <a:r>
              <a:rPr lang="en-US" dirty="0"/>
              <a:t>/</a:t>
            </a:r>
            <a:r>
              <a:rPr lang="en-US" dirty="0" err="1"/>
              <a:t>csbtmp</a:t>
            </a:r>
            <a:r>
              <a:rPr lang="en-US" dirty="0"/>
              <a:t>/</a:t>
            </a:r>
            <a:r>
              <a:rPr lang="en-US" dirty="0" err="1"/>
              <a:t>alphafold</a:t>
            </a:r>
            <a:r>
              <a:rPr lang="en-US" dirty="0"/>
              <a:t>-data on Turing GPU nodes at ACCRE</a:t>
            </a:r>
          </a:p>
          <a:p>
            <a:r>
              <a:rPr lang="en-US" dirty="0"/>
              <a:t>Example scripts using this environment are available</a:t>
            </a:r>
          </a:p>
          <a:p>
            <a:pPr lvl="1"/>
            <a:r>
              <a:rPr lang="en-US" dirty="0"/>
              <a:t>/sb/apps/alphafold211/scripts/run_alphafold_ACCRE_Turing.sb</a:t>
            </a:r>
          </a:p>
          <a:p>
            <a:pPr lvl="1"/>
            <a:r>
              <a:rPr lang="en-US" dirty="0"/>
              <a:t>/sb/apps/alphafold211/scripts/run_alphafold_bluefin.sb</a:t>
            </a:r>
          </a:p>
          <a:p>
            <a:pPr lvl="1"/>
            <a:r>
              <a:rPr lang="en-US" dirty="0"/>
              <a:t>/sb/apps/alphafold211/scripts/run_alphafold_ws.sb</a:t>
            </a:r>
          </a:p>
          <a:p>
            <a:pPr lvl="1"/>
            <a:endParaRPr lang="en-US" dirty="0"/>
          </a:p>
        </p:txBody>
      </p:sp>
    </p:spTree>
    <p:extLst>
      <p:ext uri="{BB962C8B-B14F-4D97-AF65-F5344CB8AC3E}">
        <p14:creationId xmlns:p14="http://schemas.microsoft.com/office/powerpoint/2010/main" val="2688422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5ABA-2E1E-41E4-BA78-5CB2BAD0B083}"/>
              </a:ext>
            </a:extLst>
          </p:cNvPr>
          <p:cNvSpPr>
            <a:spLocks noGrp="1"/>
          </p:cNvSpPr>
          <p:nvPr>
            <p:ph type="title"/>
          </p:nvPr>
        </p:nvSpPr>
        <p:spPr>
          <a:xfrm>
            <a:off x="251015" y="1208579"/>
            <a:ext cx="8165871" cy="914400"/>
          </a:xfrm>
        </p:spPr>
        <p:txBody>
          <a:bodyPr/>
          <a:lstStyle/>
          <a:p>
            <a:pPr lvl="1"/>
            <a:r>
              <a:rPr lang="en-US" dirty="0"/>
              <a:t>run_alphafold_ACCRE_Turing.sb</a:t>
            </a:r>
          </a:p>
        </p:txBody>
      </p:sp>
      <p:pic>
        <p:nvPicPr>
          <p:cNvPr id="11" name="Picture 10">
            <a:extLst>
              <a:ext uri="{FF2B5EF4-FFF2-40B4-BE49-F238E27FC236}">
                <a16:creationId xmlns:a16="http://schemas.microsoft.com/office/drawing/2014/main" id="{9735F113-BE76-4866-9044-D0CC1C1DF848}"/>
              </a:ext>
            </a:extLst>
          </p:cNvPr>
          <p:cNvPicPr>
            <a:picLocks noChangeAspect="1"/>
          </p:cNvPicPr>
          <p:nvPr/>
        </p:nvPicPr>
        <p:blipFill>
          <a:blip r:embed="rId2"/>
          <a:stretch>
            <a:fillRect/>
          </a:stretch>
        </p:blipFill>
        <p:spPr>
          <a:xfrm>
            <a:off x="1237784" y="2122979"/>
            <a:ext cx="6668431" cy="4305901"/>
          </a:xfrm>
          <a:prstGeom prst="rect">
            <a:avLst/>
          </a:prstGeom>
        </p:spPr>
      </p:pic>
    </p:spTree>
    <p:extLst>
      <p:ext uri="{BB962C8B-B14F-4D97-AF65-F5344CB8AC3E}">
        <p14:creationId xmlns:p14="http://schemas.microsoft.com/office/powerpoint/2010/main" val="396118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273050" y="1921320"/>
            <a:ext cx="8566150" cy="4495800"/>
          </a:xfrm>
        </p:spPr>
        <p:txBody>
          <a:bodyPr/>
          <a:lstStyle/>
          <a:p>
            <a:r>
              <a:rPr lang="en-US" dirty="0"/>
              <a:t>How to get </a:t>
            </a:r>
            <a:r>
              <a:rPr lang="en-US" dirty="0" err="1"/>
              <a:t>AlphaFold</a:t>
            </a:r>
            <a:r>
              <a:rPr lang="en-US" dirty="0"/>
              <a:t> Software</a:t>
            </a:r>
          </a:p>
          <a:p>
            <a:r>
              <a:rPr lang="en-US" dirty="0"/>
              <a:t>Available Methods to Run </a:t>
            </a:r>
            <a:r>
              <a:rPr lang="en-US" dirty="0" err="1"/>
              <a:t>AlphaFold</a:t>
            </a:r>
            <a:endParaRPr lang="en-US" dirty="0"/>
          </a:p>
          <a:p>
            <a:r>
              <a:rPr lang="en-US" dirty="0"/>
              <a:t>Google </a:t>
            </a:r>
            <a:r>
              <a:rPr lang="en-US" dirty="0" err="1"/>
              <a:t>Colab</a:t>
            </a:r>
            <a:endParaRPr lang="en-US" dirty="0"/>
          </a:p>
          <a:p>
            <a:r>
              <a:rPr lang="en-US" dirty="0"/>
              <a:t>Docker</a:t>
            </a:r>
          </a:p>
          <a:p>
            <a:r>
              <a:rPr lang="en-US" dirty="0"/>
              <a:t>Running </a:t>
            </a:r>
            <a:r>
              <a:rPr lang="en-US" dirty="0" err="1"/>
              <a:t>AlphaFold</a:t>
            </a:r>
            <a:r>
              <a:rPr lang="en-US" dirty="0"/>
              <a:t> outside of Docker</a:t>
            </a:r>
          </a:p>
          <a:p>
            <a:r>
              <a:rPr lang="en-US" dirty="0"/>
              <a:t>Running </a:t>
            </a:r>
            <a:r>
              <a:rPr lang="en-US" dirty="0" err="1"/>
              <a:t>AlphaFold</a:t>
            </a:r>
            <a:r>
              <a:rPr lang="en-US" dirty="0"/>
              <a:t> at ACCRE</a:t>
            </a:r>
          </a:p>
          <a:p>
            <a:endParaRPr lang="en-US" dirty="0"/>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5ABA-2E1E-41E4-BA78-5CB2BAD0B083}"/>
              </a:ext>
            </a:extLst>
          </p:cNvPr>
          <p:cNvSpPr>
            <a:spLocks noGrp="1"/>
          </p:cNvSpPr>
          <p:nvPr>
            <p:ph type="title"/>
          </p:nvPr>
        </p:nvSpPr>
        <p:spPr>
          <a:xfrm>
            <a:off x="251015" y="1208579"/>
            <a:ext cx="8165871" cy="914400"/>
          </a:xfrm>
        </p:spPr>
        <p:txBody>
          <a:bodyPr/>
          <a:lstStyle/>
          <a:p>
            <a:r>
              <a:rPr lang="en-US" dirty="0"/>
              <a:t>run_alphafold_ACCRE_Turing.sb (</a:t>
            </a:r>
            <a:r>
              <a:rPr lang="en-US" dirty="0" err="1"/>
              <a:t>cont</a:t>
            </a:r>
            <a:r>
              <a:rPr lang="en-US" dirty="0"/>
              <a:t>)</a:t>
            </a:r>
          </a:p>
        </p:txBody>
      </p:sp>
      <p:pic>
        <p:nvPicPr>
          <p:cNvPr id="4" name="Picture 3">
            <a:extLst>
              <a:ext uri="{FF2B5EF4-FFF2-40B4-BE49-F238E27FC236}">
                <a16:creationId xmlns:a16="http://schemas.microsoft.com/office/drawing/2014/main" id="{CAC85C40-E30F-4742-82E0-C0310A235C40}"/>
              </a:ext>
            </a:extLst>
          </p:cNvPr>
          <p:cNvPicPr>
            <a:picLocks noChangeAspect="1"/>
          </p:cNvPicPr>
          <p:nvPr/>
        </p:nvPicPr>
        <p:blipFill>
          <a:blip r:embed="rId2"/>
          <a:stretch>
            <a:fillRect/>
          </a:stretch>
        </p:blipFill>
        <p:spPr>
          <a:xfrm>
            <a:off x="399467" y="2460751"/>
            <a:ext cx="8345065" cy="3677163"/>
          </a:xfrm>
          <a:prstGeom prst="rect">
            <a:avLst/>
          </a:prstGeom>
        </p:spPr>
      </p:pic>
    </p:spTree>
    <p:extLst>
      <p:ext uri="{BB962C8B-B14F-4D97-AF65-F5344CB8AC3E}">
        <p14:creationId xmlns:p14="http://schemas.microsoft.com/office/powerpoint/2010/main" val="2736514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D3AE9-0F41-44BC-91BC-406AFAC6961A}"/>
              </a:ext>
            </a:extLst>
          </p:cNvPr>
          <p:cNvSpPr>
            <a:spLocks noGrp="1"/>
          </p:cNvSpPr>
          <p:nvPr>
            <p:ph type="title"/>
          </p:nvPr>
        </p:nvSpPr>
        <p:spPr/>
        <p:txBody>
          <a:bodyPr/>
          <a:lstStyle/>
          <a:p>
            <a:r>
              <a:rPr lang="en-US" dirty="0"/>
              <a:t>ACCRE/Bluefin (Singularity)</a:t>
            </a:r>
          </a:p>
        </p:txBody>
      </p:sp>
      <p:sp>
        <p:nvSpPr>
          <p:cNvPr id="3" name="Content Placeholder 2">
            <a:extLst>
              <a:ext uri="{FF2B5EF4-FFF2-40B4-BE49-F238E27FC236}">
                <a16:creationId xmlns:a16="http://schemas.microsoft.com/office/drawing/2014/main" id="{73EDF295-01E0-45B6-B166-20354D6C8133}"/>
              </a:ext>
            </a:extLst>
          </p:cNvPr>
          <p:cNvSpPr>
            <a:spLocks noGrp="1"/>
          </p:cNvSpPr>
          <p:nvPr>
            <p:ph idx="1"/>
          </p:nvPr>
        </p:nvSpPr>
        <p:spPr/>
        <p:txBody>
          <a:bodyPr/>
          <a:lstStyle/>
          <a:p>
            <a:r>
              <a:rPr lang="en-US" dirty="0"/>
              <a:t>Docker is not typically supported in HPC environments, because it requires users to be in a group with elevated privileges</a:t>
            </a:r>
          </a:p>
          <a:p>
            <a:r>
              <a:rPr lang="en-US" dirty="0"/>
              <a:t>Singularity is an HPC-friendly container platform</a:t>
            </a:r>
          </a:p>
          <a:p>
            <a:pPr lvl="1"/>
            <a:r>
              <a:rPr lang="en-US" sz="1800" dirty="0">
                <a:hlinkClick r:id="rId2"/>
              </a:rPr>
              <a:t>https://www.vanderbilt.edu/accre/documentation/singularity</a:t>
            </a:r>
            <a:endParaRPr lang="en-US" sz="1800" dirty="0"/>
          </a:p>
          <a:p>
            <a:r>
              <a:rPr lang="en-US" sz="2200" dirty="0"/>
              <a:t>WIP: Singularity container for running </a:t>
            </a:r>
            <a:r>
              <a:rPr lang="en-US" sz="2200" dirty="0" err="1"/>
              <a:t>AlphaFold</a:t>
            </a:r>
            <a:r>
              <a:rPr lang="en-US" sz="2200" dirty="0"/>
              <a:t> at ACCRE</a:t>
            </a:r>
          </a:p>
          <a:p>
            <a:pPr lvl="1"/>
            <a:r>
              <a:rPr lang="en-US" sz="1800" dirty="0"/>
              <a:t>Currently under development by Sai Medury and myself</a:t>
            </a:r>
          </a:p>
          <a:p>
            <a:pPr lvl="1"/>
            <a:r>
              <a:rPr lang="en-US" sz="1800" dirty="0"/>
              <a:t>/sb/apps/alphafold211/singularity/</a:t>
            </a:r>
            <a:r>
              <a:rPr lang="en-US" sz="1800" dirty="0" err="1"/>
              <a:t>alphafold.sif</a:t>
            </a:r>
            <a:endParaRPr lang="en-US" sz="1800" dirty="0"/>
          </a:p>
          <a:p>
            <a:pPr lvl="1"/>
            <a:r>
              <a:rPr lang="en-US" sz="1800" dirty="0"/>
              <a:t>/sb/apps/alphafold211/scripts/run_alphafold_ACCRE_singularity.sb</a:t>
            </a:r>
          </a:p>
        </p:txBody>
      </p:sp>
    </p:spTree>
    <p:extLst>
      <p:ext uri="{BB962C8B-B14F-4D97-AF65-F5344CB8AC3E}">
        <p14:creationId xmlns:p14="http://schemas.microsoft.com/office/powerpoint/2010/main" val="3242391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043FD-1AE0-4A9E-B1BF-2528559FD66F}"/>
              </a:ext>
            </a:extLst>
          </p:cNvPr>
          <p:cNvSpPr>
            <a:spLocks noGrp="1"/>
          </p:cNvSpPr>
          <p:nvPr>
            <p:ph type="title"/>
          </p:nvPr>
        </p:nvSpPr>
        <p:spPr>
          <a:xfrm>
            <a:off x="273050" y="1360712"/>
            <a:ext cx="7696200" cy="914400"/>
          </a:xfrm>
        </p:spPr>
        <p:txBody>
          <a:bodyPr/>
          <a:lstStyle/>
          <a:p>
            <a:r>
              <a:rPr lang="en-US" dirty="0"/>
              <a:t>Questions?	</a:t>
            </a:r>
          </a:p>
        </p:txBody>
      </p:sp>
      <p:sp>
        <p:nvSpPr>
          <p:cNvPr id="3" name="Content Placeholder 2">
            <a:extLst>
              <a:ext uri="{FF2B5EF4-FFF2-40B4-BE49-F238E27FC236}">
                <a16:creationId xmlns:a16="http://schemas.microsoft.com/office/drawing/2014/main" id="{97CE325D-8AB9-423A-A537-E59EAAE91BEA}"/>
              </a:ext>
            </a:extLst>
          </p:cNvPr>
          <p:cNvSpPr>
            <a:spLocks noGrp="1"/>
          </p:cNvSpPr>
          <p:nvPr>
            <p:ph idx="1"/>
          </p:nvPr>
        </p:nvSpPr>
        <p:spPr>
          <a:xfrm>
            <a:off x="426720" y="2828109"/>
            <a:ext cx="7933509" cy="2475411"/>
          </a:xfrm>
        </p:spPr>
        <p:txBody>
          <a:bodyPr/>
          <a:lstStyle/>
          <a:p>
            <a:pPr marL="0" indent="0">
              <a:buNone/>
            </a:pPr>
            <a:r>
              <a:rPr lang="en-US" dirty="0">
                <a:hlinkClick r:id="rId2"/>
              </a:rPr>
              <a:t>jarrod.smith@vanderbilt.edu</a:t>
            </a:r>
            <a:br>
              <a:rPr lang="en-US" dirty="0"/>
            </a:br>
            <a:br>
              <a:rPr lang="en-US" dirty="0"/>
            </a:br>
            <a:br>
              <a:rPr lang="en-US" dirty="0"/>
            </a:br>
            <a:r>
              <a:rPr lang="en-US" sz="2000" dirty="0"/>
              <a:t>Download this presentation and the example scripts at:</a:t>
            </a:r>
          </a:p>
          <a:p>
            <a:pPr marL="0" indent="0">
              <a:buNone/>
            </a:pPr>
            <a:r>
              <a:rPr lang="en-US" sz="1600" dirty="0">
                <a:hlinkClick r:id="rId3"/>
              </a:rPr>
              <a:t>http://csb.vanderbilt.edu/workshops/alphafold/running_alphafold.tar.gz</a:t>
            </a:r>
            <a:endParaRPr lang="en-US" sz="1600" dirty="0"/>
          </a:p>
        </p:txBody>
      </p:sp>
    </p:spTree>
    <p:extLst>
      <p:ext uri="{BB962C8B-B14F-4D97-AF65-F5344CB8AC3E}">
        <p14:creationId xmlns:p14="http://schemas.microsoft.com/office/powerpoint/2010/main" val="3473753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4673-5318-47EB-87EB-A165C0BD76D7}"/>
              </a:ext>
            </a:extLst>
          </p:cNvPr>
          <p:cNvSpPr>
            <a:spLocks noGrp="1"/>
          </p:cNvSpPr>
          <p:nvPr>
            <p:ph type="title"/>
          </p:nvPr>
        </p:nvSpPr>
        <p:spPr/>
        <p:txBody>
          <a:bodyPr/>
          <a:lstStyle/>
          <a:p>
            <a:r>
              <a:rPr lang="en-US" dirty="0" err="1"/>
              <a:t>AlphaFold</a:t>
            </a:r>
            <a:r>
              <a:rPr lang="en-US" dirty="0"/>
              <a:t> Software Distribution</a:t>
            </a:r>
          </a:p>
        </p:txBody>
      </p:sp>
      <p:sp>
        <p:nvSpPr>
          <p:cNvPr id="3" name="Content Placeholder 2">
            <a:extLst>
              <a:ext uri="{FF2B5EF4-FFF2-40B4-BE49-F238E27FC236}">
                <a16:creationId xmlns:a16="http://schemas.microsoft.com/office/drawing/2014/main" id="{95CFC963-2D56-41EC-BF82-D9FD6A19A938}"/>
              </a:ext>
            </a:extLst>
          </p:cNvPr>
          <p:cNvSpPr>
            <a:spLocks noGrp="1"/>
          </p:cNvSpPr>
          <p:nvPr>
            <p:ph idx="1"/>
          </p:nvPr>
        </p:nvSpPr>
        <p:spPr>
          <a:xfrm>
            <a:off x="273050" y="2037802"/>
            <a:ext cx="8566150" cy="4495800"/>
          </a:xfrm>
        </p:spPr>
        <p:txBody>
          <a:bodyPr/>
          <a:lstStyle/>
          <a:p>
            <a:pPr marL="0" indent="0">
              <a:buNone/>
            </a:pPr>
            <a:r>
              <a:rPr lang="en-US" dirty="0">
                <a:hlinkClick r:id="rId2"/>
              </a:rPr>
              <a:t>http://github.com/deepmind/alphafold</a:t>
            </a:r>
            <a:endParaRPr lang="en-US" dirty="0"/>
          </a:p>
        </p:txBody>
      </p:sp>
      <p:pic>
        <p:nvPicPr>
          <p:cNvPr id="5" name="Picture 4">
            <a:extLst>
              <a:ext uri="{FF2B5EF4-FFF2-40B4-BE49-F238E27FC236}">
                <a16:creationId xmlns:a16="http://schemas.microsoft.com/office/drawing/2014/main" id="{73C78ED6-5731-4C41-B2E6-BEC00FCF76D8}"/>
              </a:ext>
            </a:extLst>
          </p:cNvPr>
          <p:cNvPicPr>
            <a:picLocks noChangeAspect="1"/>
          </p:cNvPicPr>
          <p:nvPr/>
        </p:nvPicPr>
        <p:blipFill>
          <a:blip r:embed="rId3"/>
          <a:stretch>
            <a:fillRect/>
          </a:stretch>
        </p:blipFill>
        <p:spPr>
          <a:xfrm>
            <a:off x="1275638" y="2731836"/>
            <a:ext cx="6374123" cy="3973764"/>
          </a:xfrm>
          <a:prstGeom prst="rect">
            <a:avLst/>
          </a:prstGeom>
        </p:spPr>
      </p:pic>
      <p:sp>
        <p:nvSpPr>
          <p:cNvPr id="7" name="Arrow: Left 6">
            <a:extLst>
              <a:ext uri="{FF2B5EF4-FFF2-40B4-BE49-F238E27FC236}">
                <a16:creationId xmlns:a16="http://schemas.microsoft.com/office/drawing/2014/main" id="{CE5E45EA-BDB6-45D9-97E9-B9DB97B996B7}"/>
              </a:ext>
            </a:extLst>
          </p:cNvPr>
          <p:cNvSpPr/>
          <p:nvPr/>
        </p:nvSpPr>
        <p:spPr bwMode="auto">
          <a:xfrm>
            <a:off x="7581901" y="4229100"/>
            <a:ext cx="387350" cy="180975"/>
          </a:xfrm>
          <a:prstGeom prst="leftArrow">
            <a:avLst/>
          </a:prstGeom>
          <a:solidFill>
            <a:schemeClr val="tx2">
              <a:lumMod val="60000"/>
              <a:lumOff val="40000"/>
            </a:schemeClr>
          </a:solidFill>
          <a:ln w="9525"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lumMod val="60000"/>
                  <a:lumOff val="40000"/>
                </a:schemeClr>
              </a:solidFill>
              <a:effectLst/>
              <a:latin typeface="Times" charset="0"/>
            </a:endParaRPr>
          </a:p>
        </p:txBody>
      </p:sp>
      <p:sp>
        <p:nvSpPr>
          <p:cNvPr id="8" name="Arrow: Left 7">
            <a:extLst>
              <a:ext uri="{FF2B5EF4-FFF2-40B4-BE49-F238E27FC236}">
                <a16:creationId xmlns:a16="http://schemas.microsoft.com/office/drawing/2014/main" id="{DC37B6B1-FEF2-486E-AAD5-F7636B602F0A}"/>
              </a:ext>
            </a:extLst>
          </p:cNvPr>
          <p:cNvSpPr/>
          <p:nvPr/>
        </p:nvSpPr>
        <p:spPr bwMode="auto">
          <a:xfrm>
            <a:off x="5742215" y="6067425"/>
            <a:ext cx="387350" cy="180975"/>
          </a:xfrm>
          <a:prstGeom prst="leftArrow">
            <a:avLst/>
          </a:prstGeom>
          <a:solidFill>
            <a:schemeClr val="tx2">
              <a:lumMod val="60000"/>
              <a:lumOff val="40000"/>
            </a:schemeClr>
          </a:solidFill>
          <a:ln w="9525"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lumMod val="60000"/>
                  <a:lumOff val="40000"/>
                </a:schemeClr>
              </a:solidFill>
              <a:effectLst/>
              <a:latin typeface="Times" charset="0"/>
            </a:endParaRPr>
          </a:p>
        </p:txBody>
      </p:sp>
      <p:sp>
        <p:nvSpPr>
          <p:cNvPr id="9" name="Arrow: Left 8">
            <a:extLst>
              <a:ext uri="{FF2B5EF4-FFF2-40B4-BE49-F238E27FC236}">
                <a16:creationId xmlns:a16="http://schemas.microsoft.com/office/drawing/2014/main" id="{A8B1AECA-5C2C-4AF5-9D98-0A9C3F31FDA8}"/>
              </a:ext>
            </a:extLst>
          </p:cNvPr>
          <p:cNvSpPr/>
          <p:nvPr/>
        </p:nvSpPr>
        <p:spPr bwMode="auto">
          <a:xfrm rot="5400000">
            <a:off x="7048892" y="5280025"/>
            <a:ext cx="230190" cy="180975"/>
          </a:xfrm>
          <a:prstGeom prst="leftArrow">
            <a:avLst/>
          </a:prstGeom>
          <a:solidFill>
            <a:schemeClr val="tx2">
              <a:lumMod val="60000"/>
              <a:lumOff val="40000"/>
            </a:schemeClr>
          </a:solidFill>
          <a:ln w="9525" cap="flat" cmpd="sng" algn="ctr">
            <a:solidFill>
              <a:schemeClr val="tx1"/>
            </a:solid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lumMod val="60000"/>
                  <a:lumOff val="40000"/>
                </a:schemeClr>
              </a:solidFill>
              <a:effectLst/>
              <a:latin typeface="Times" charset="0"/>
            </a:endParaRPr>
          </a:p>
        </p:txBody>
      </p:sp>
    </p:spTree>
    <p:extLst>
      <p:ext uri="{BB962C8B-B14F-4D97-AF65-F5344CB8AC3E}">
        <p14:creationId xmlns:p14="http://schemas.microsoft.com/office/powerpoint/2010/main" val="388416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05F6-1051-4518-8528-50E12B255764}"/>
              </a:ext>
            </a:extLst>
          </p:cNvPr>
          <p:cNvSpPr>
            <a:spLocks noGrp="1"/>
          </p:cNvSpPr>
          <p:nvPr>
            <p:ph type="title"/>
          </p:nvPr>
        </p:nvSpPr>
        <p:spPr/>
        <p:txBody>
          <a:bodyPr/>
          <a:lstStyle/>
          <a:p>
            <a:r>
              <a:rPr lang="en-US" dirty="0"/>
              <a:t>Download </a:t>
            </a:r>
            <a:r>
              <a:rPr lang="en-US" dirty="0" err="1"/>
              <a:t>AlphaFold</a:t>
            </a:r>
            <a:r>
              <a:rPr lang="en-US" dirty="0"/>
              <a:t> with git CLI</a:t>
            </a:r>
          </a:p>
        </p:txBody>
      </p:sp>
      <p:sp>
        <p:nvSpPr>
          <p:cNvPr id="3" name="Content Placeholder 2">
            <a:extLst>
              <a:ext uri="{FF2B5EF4-FFF2-40B4-BE49-F238E27FC236}">
                <a16:creationId xmlns:a16="http://schemas.microsoft.com/office/drawing/2014/main" id="{1C184835-AD06-4620-859B-81FB76FC5F24}"/>
              </a:ext>
            </a:extLst>
          </p:cNvPr>
          <p:cNvSpPr>
            <a:spLocks noGrp="1"/>
          </p:cNvSpPr>
          <p:nvPr>
            <p:ph idx="1"/>
          </p:nvPr>
        </p:nvSpPr>
        <p:spPr>
          <a:xfrm>
            <a:off x="273050" y="1880209"/>
            <a:ext cx="8566150" cy="2085863"/>
          </a:xfrm>
        </p:spPr>
        <p:txBody>
          <a:bodyPr/>
          <a:lstStyle/>
          <a:p>
            <a:r>
              <a:rPr lang="en-US" dirty="0"/>
              <a:t>Windows: Git Bash</a:t>
            </a:r>
          </a:p>
          <a:p>
            <a:pPr lvl="1"/>
            <a:r>
              <a:rPr lang="en-US" dirty="0">
                <a:hlinkClick r:id="rId2"/>
              </a:rPr>
              <a:t>https://gitforwindows.org/</a:t>
            </a:r>
            <a:endParaRPr lang="en-US" dirty="0"/>
          </a:p>
          <a:p>
            <a:r>
              <a:rPr lang="en-US" dirty="0"/>
              <a:t>Linux</a:t>
            </a:r>
          </a:p>
          <a:p>
            <a:pPr lvl="1"/>
            <a:r>
              <a:rPr lang="en-US" dirty="0"/>
              <a:t>% </a:t>
            </a:r>
            <a:r>
              <a:rPr lang="en-US" dirty="0" err="1"/>
              <a:t>sudo</a:t>
            </a:r>
            <a:r>
              <a:rPr lang="en-US" dirty="0"/>
              <a:t> yum install git git-</a:t>
            </a:r>
            <a:r>
              <a:rPr lang="en-US" dirty="0" err="1"/>
              <a:t>lfs</a:t>
            </a:r>
            <a:r>
              <a:rPr lang="en-US" dirty="0"/>
              <a:t> (CentOS/RHEL)</a:t>
            </a:r>
          </a:p>
          <a:p>
            <a:pPr lvl="1"/>
            <a:r>
              <a:rPr lang="en-US" dirty="0"/>
              <a:t>% </a:t>
            </a:r>
            <a:r>
              <a:rPr lang="en-US" dirty="0" err="1"/>
              <a:t>sudo</a:t>
            </a:r>
            <a:r>
              <a:rPr lang="en-US" dirty="0"/>
              <a:t> apt install git git-</a:t>
            </a:r>
            <a:r>
              <a:rPr lang="en-US" dirty="0" err="1"/>
              <a:t>lfs</a:t>
            </a:r>
            <a:r>
              <a:rPr lang="en-US" dirty="0"/>
              <a:t> (Debian/Ubuntu)</a:t>
            </a:r>
          </a:p>
        </p:txBody>
      </p:sp>
      <p:pic>
        <p:nvPicPr>
          <p:cNvPr id="5" name="Picture 4">
            <a:extLst>
              <a:ext uri="{FF2B5EF4-FFF2-40B4-BE49-F238E27FC236}">
                <a16:creationId xmlns:a16="http://schemas.microsoft.com/office/drawing/2014/main" id="{79A5DA48-485A-4840-9A94-5A4B7F381A86}"/>
              </a:ext>
            </a:extLst>
          </p:cNvPr>
          <p:cNvPicPr>
            <a:picLocks noChangeAspect="1"/>
          </p:cNvPicPr>
          <p:nvPr/>
        </p:nvPicPr>
        <p:blipFill>
          <a:blip r:embed="rId3"/>
          <a:stretch>
            <a:fillRect/>
          </a:stretch>
        </p:blipFill>
        <p:spPr>
          <a:xfrm>
            <a:off x="847885" y="3966073"/>
            <a:ext cx="7150465" cy="2739528"/>
          </a:xfrm>
          <a:prstGeom prst="rect">
            <a:avLst/>
          </a:prstGeom>
        </p:spPr>
      </p:pic>
    </p:spTree>
    <p:extLst>
      <p:ext uri="{BB962C8B-B14F-4D97-AF65-F5344CB8AC3E}">
        <p14:creationId xmlns:p14="http://schemas.microsoft.com/office/powerpoint/2010/main" val="945840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45AB7-0655-47D2-99D5-F8F08C5D6F8A}"/>
              </a:ext>
            </a:extLst>
          </p:cNvPr>
          <p:cNvSpPr>
            <a:spLocks noGrp="1"/>
          </p:cNvSpPr>
          <p:nvPr>
            <p:ph type="title"/>
          </p:nvPr>
        </p:nvSpPr>
        <p:spPr/>
        <p:txBody>
          <a:bodyPr/>
          <a:lstStyle/>
          <a:p>
            <a:r>
              <a:rPr lang="en-US" dirty="0"/>
              <a:t>What Does </a:t>
            </a:r>
            <a:r>
              <a:rPr lang="en-US" dirty="0" err="1"/>
              <a:t>AlphaFold</a:t>
            </a:r>
            <a:r>
              <a:rPr lang="en-US" dirty="0"/>
              <a:t> Require?</a:t>
            </a:r>
          </a:p>
        </p:txBody>
      </p:sp>
      <p:sp>
        <p:nvSpPr>
          <p:cNvPr id="3" name="Content Placeholder 2">
            <a:extLst>
              <a:ext uri="{FF2B5EF4-FFF2-40B4-BE49-F238E27FC236}">
                <a16:creationId xmlns:a16="http://schemas.microsoft.com/office/drawing/2014/main" id="{43A46AF3-3AA3-478C-B719-F3712B7D7D3F}"/>
              </a:ext>
            </a:extLst>
          </p:cNvPr>
          <p:cNvSpPr>
            <a:spLocks noGrp="1"/>
          </p:cNvSpPr>
          <p:nvPr>
            <p:ph idx="1"/>
          </p:nvPr>
        </p:nvSpPr>
        <p:spPr/>
        <p:txBody>
          <a:bodyPr/>
          <a:lstStyle/>
          <a:p>
            <a:r>
              <a:rPr lang="en-US" dirty="0" err="1"/>
              <a:t>AlphaFold</a:t>
            </a:r>
            <a:r>
              <a:rPr lang="en-US" dirty="0"/>
              <a:t> is a Python application that depends upon a large number of other Python applications/libraries</a:t>
            </a:r>
          </a:p>
          <a:p>
            <a:r>
              <a:rPr lang="en-US" dirty="0"/>
              <a:t>The main prediction code utilizes machine learning routines that benefit from GPU accelerators</a:t>
            </a:r>
          </a:p>
          <a:p>
            <a:pPr lvl="1"/>
            <a:r>
              <a:rPr lang="en-US" dirty="0"/>
              <a:t>Ideally you should have a modern NVIDIA GPU in your system, with plenty of GPU memory (12GB+) and a kernel driver and libraries that support CUDA 11.0 or newer</a:t>
            </a:r>
          </a:p>
          <a:p>
            <a:r>
              <a:rPr lang="en-US" dirty="0"/>
              <a:t>The code requires access to a series of sequence/structure databases and model parameters that you must download.  This requires &gt;2TB of free disk space</a:t>
            </a:r>
          </a:p>
          <a:p>
            <a:pPr lvl="1"/>
            <a:r>
              <a:rPr lang="en-US" dirty="0"/>
              <a:t>Ideally this is on fast storage (SSDs) local to your computer</a:t>
            </a:r>
          </a:p>
        </p:txBody>
      </p:sp>
    </p:spTree>
    <p:extLst>
      <p:ext uri="{BB962C8B-B14F-4D97-AF65-F5344CB8AC3E}">
        <p14:creationId xmlns:p14="http://schemas.microsoft.com/office/powerpoint/2010/main" val="198306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2C2AD-A36A-4110-94A2-CF13AC299649}"/>
              </a:ext>
            </a:extLst>
          </p:cNvPr>
          <p:cNvSpPr>
            <a:spLocks noGrp="1"/>
          </p:cNvSpPr>
          <p:nvPr>
            <p:ph type="title"/>
          </p:nvPr>
        </p:nvSpPr>
        <p:spPr/>
        <p:txBody>
          <a:bodyPr/>
          <a:lstStyle/>
          <a:p>
            <a:r>
              <a:rPr lang="en-US" dirty="0"/>
              <a:t>Available Methods to Run </a:t>
            </a:r>
            <a:r>
              <a:rPr lang="en-US" dirty="0" err="1"/>
              <a:t>AlphaFold</a:t>
            </a:r>
            <a:endParaRPr lang="en-US" dirty="0"/>
          </a:p>
        </p:txBody>
      </p:sp>
      <p:sp>
        <p:nvSpPr>
          <p:cNvPr id="3" name="Content Placeholder 2">
            <a:extLst>
              <a:ext uri="{FF2B5EF4-FFF2-40B4-BE49-F238E27FC236}">
                <a16:creationId xmlns:a16="http://schemas.microsoft.com/office/drawing/2014/main" id="{B5CB4217-EAB1-4395-BA98-B219F6356130}"/>
              </a:ext>
            </a:extLst>
          </p:cNvPr>
          <p:cNvSpPr>
            <a:spLocks noGrp="1"/>
          </p:cNvSpPr>
          <p:nvPr>
            <p:ph idx="1"/>
          </p:nvPr>
        </p:nvSpPr>
        <p:spPr>
          <a:xfrm>
            <a:off x="273050" y="1891228"/>
            <a:ext cx="8566150" cy="4966771"/>
          </a:xfrm>
        </p:spPr>
        <p:txBody>
          <a:bodyPr/>
          <a:lstStyle/>
          <a:p>
            <a:r>
              <a:rPr lang="en-US" dirty="0"/>
              <a:t>Google </a:t>
            </a:r>
            <a:r>
              <a:rPr lang="en-US" dirty="0" err="1"/>
              <a:t>Colab</a:t>
            </a:r>
            <a:endParaRPr lang="en-US" dirty="0"/>
          </a:p>
          <a:p>
            <a:pPr lvl="1"/>
            <a:r>
              <a:rPr lang="en-US" dirty="0"/>
              <a:t>Pros: Browser-based, easiest, free</a:t>
            </a:r>
          </a:p>
          <a:p>
            <a:pPr lvl="1"/>
            <a:r>
              <a:rPr lang="en-US" dirty="0"/>
              <a:t>Con: Limited # of predictions, limited accuracy, limited size</a:t>
            </a:r>
          </a:p>
          <a:p>
            <a:r>
              <a:rPr lang="en-US" dirty="0"/>
              <a:t>Local Docker</a:t>
            </a:r>
          </a:p>
          <a:p>
            <a:pPr lvl="1"/>
            <a:r>
              <a:rPr lang="en-US" dirty="0"/>
              <a:t>Pros: Full accuracy predictions, support/easy updates</a:t>
            </a:r>
          </a:p>
          <a:p>
            <a:pPr lvl="1"/>
            <a:r>
              <a:rPr lang="en-US" dirty="0"/>
              <a:t>Cons: Requires Docker and 2.2TB of data to be installed, $$</a:t>
            </a:r>
          </a:p>
          <a:p>
            <a:r>
              <a:rPr lang="en-US" dirty="0"/>
              <a:t>Local non-Docker methods (e.g. </a:t>
            </a:r>
            <a:r>
              <a:rPr lang="en-US" dirty="0" err="1"/>
              <a:t>Miniconda</a:t>
            </a:r>
            <a:r>
              <a:rPr lang="en-US" dirty="0"/>
              <a:t>)</a:t>
            </a:r>
          </a:p>
          <a:p>
            <a:pPr lvl="1"/>
            <a:r>
              <a:rPr lang="en-US" dirty="0"/>
              <a:t>Pros: Maximum flexibility, good for developing/tweaking</a:t>
            </a:r>
          </a:p>
          <a:p>
            <a:pPr lvl="1"/>
            <a:r>
              <a:rPr lang="en-US" dirty="0"/>
              <a:t>Cons: Harder to install, no support, $$</a:t>
            </a:r>
          </a:p>
          <a:p>
            <a:r>
              <a:rPr lang="en-US" dirty="0"/>
              <a:t>ACCRE/Bluefin clusters</a:t>
            </a:r>
          </a:p>
          <a:p>
            <a:pPr lvl="1"/>
            <a:r>
              <a:rPr lang="en-US" dirty="0"/>
              <a:t>Pros: Installed/supported by CSB, economical</a:t>
            </a:r>
          </a:p>
          <a:p>
            <a:pPr lvl="1"/>
            <a:r>
              <a:rPr lang="en-US" dirty="0"/>
              <a:t>Cons: Requires cluster account(s) and tool knowledge</a:t>
            </a:r>
          </a:p>
        </p:txBody>
      </p:sp>
    </p:spTree>
    <p:extLst>
      <p:ext uri="{BB962C8B-B14F-4D97-AF65-F5344CB8AC3E}">
        <p14:creationId xmlns:p14="http://schemas.microsoft.com/office/powerpoint/2010/main" val="255282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13626-2A3D-4F37-B2AB-10FDF7666774}"/>
              </a:ext>
            </a:extLst>
          </p:cNvPr>
          <p:cNvSpPr>
            <a:spLocks noGrp="1"/>
          </p:cNvSpPr>
          <p:nvPr>
            <p:ph type="title"/>
          </p:nvPr>
        </p:nvSpPr>
        <p:spPr/>
        <p:txBody>
          <a:bodyPr/>
          <a:lstStyle/>
          <a:p>
            <a:r>
              <a:rPr lang="en-US" dirty="0" err="1"/>
              <a:t>AlphaFold</a:t>
            </a:r>
            <a:r>
              <a:rPr lang="en-US" dirty="0"/>
              <a:t> </a:t>
            </a:r>
            <a:r>
              <a:rPr lang="en-US" dirty="0" err="1"/>
              <a:t>Colab</a:t>
            </a:r>
            <a:endParaRPr lang="en-US" dirty="0"/>
          </a:p>
        </p:txBody>
      </p:sp>
      <p:sp>
        <p:nvSpPr>
          <p:cNvPr id="3" name="Content Placeholder 2">
            <a:extLst>
              <a:ext uri="{FF2B5EF4-FFF2-40B4-BE49-F238E27FC236}">
                <a16:creationId xmlns:a16="http://schemas.microsoft.com/office/drawing/2014/main" id="{50E6BEB9-F0EC-43B4-A60C-ADFB4AA9B278}"/>
              </a:ext>
            </a:extLst>
          </p:cNvPr>
          <p:cNvSpPr>
            <a:spLocks noGrp="1"/>
          </p:cNvSpPr>
          <p:nvPr>
            <p:ph idx="1"/>
          </p:nvPr>
        </p:nvSpPr>
        <p:spPr>
          <a:xfrm>
            <a:off x="273050" y="2133600"/>
            <a:ext cx="8722904" cy="4495800"/>
          </a:xfrm>
        </p:spPr>
        <p:txBody>
          <a:bodyPr/>
          <a:lstStyle/>
          <a:p>
            <a:pPr marL="0" indent="0">
              <a:buNone/>
            </a:pPr>
            <a:r>
              <a:rPr lang="en-US" sz="1300" dirty="0">
                <a:hlinkClick r:id="rId2"/>
              </a:rPr>
              <a:t>https://colab.research.google.com/github/deepmind/alphafold/blob/main/notebooks/AlphaFold.ipynb</a:t>
            </a:r>
            <a:br>
              <a:rPr lang="en-US" sz="1300" dirty="0"/>
            </a:br>
            <a:endParaRPr lang="en-US" sz="1300" dirty="0"/>
          </a:p>
          <a:p>
            <a:r>
              <a:rPr lang="en-US" dirty="0"/>
              <a:t>Simplified version of </a:t>
            </a:r>
            <a:r>
              <a:rPr lang="en-US" dirty="0" err="1"/>
              <a:t>AlphaFold</a:t>
            </a:r>
            <a:endParaRPr lang="en-US" dirty="0"/>
          </a:p>
          <a:p>
            <a:pPr lvl="1"/>
            <a:r>
              <a:rPr lang="en-US" dirty="0"/>
              <a:t>No homologous structures are used</a:t>
            </a:r>
          </a:p>
          <a:p>
            <a:pPr lvl="1"/>
            <a:r>
              <a:rPr lang="en-US" dirty="0"/>
              <a:t>Significantly abbreviated version of the BFD sequence cluster database is used</a:t>
            </a:r>
          </a:p>
          <a:p>
            <a:pPr lvl="1"/>
            <a:r>
              <a:rPr lang="en-US" dirty="0"/>
              <a:t>Leads to reduction in accuracy.  Significant for some targets, small for others.</a:t>
            </a:r>
          </a:p>
          <a:p>
            <a:r>
              <a:rPr lang="en-US" dirty="0"/>
              <a:t>Runs on Google’s </a:t>
            </a:r>
            <a:r>
              <a:rPr lang="en-US" dirty="0" err="1"/>
              <a:t>Colab</a:t>
            </a:r>
            <a:r>
              <a:rPr lang="en-US" dirty="0"/>
              <a:t> (Cloud) platform</a:t>
            </a:r>
          </a:p>
          <a:p>
            <a:pPr lvl="1"/>
            <a:r>
              <a:rPr lang="en-US" dirty="0" err="1"/>
              <a:t>Colab</a:t>
            </a:r>
            <a:r>
              <a:rPr lang="en-US" dirty="0"/>
              <a:t> notebooks are </a:t>
            </a:r>
            <a:r>
              <a:rPr lang="en-US" dirty="0" err="1"/>
              <a:t>Jupyter</a:t>
            </a:r>
            <a:r>
              <a:rPr lang="en-US" dirty="0"/>
              <a:t> notebooks running on GCP</a:t>
            </a:r>
          </a:p>
          <a:p>
            <a:pPr lvl="2"/>
            <a:r>
              <a:rPr lang="en-US" dirty="0"/>
              <a:t>12-16GB T4 and P100 GPUs</a:t>
            </a:r>
          </a:p>
          <a:p>
            <a:pPr lvl="1"/>
            <a:r>
              <a:rPr lang="en-US" dirty="0" err="1"/>
              <a:t>Jupyter</a:t>
            </a:r>
            <a:r>
              <a:rPr lang="en-US" dirty="0"/>
              <a:t> is software that makes it easy to develop and share Python applications via the web.</a:t>
            </a:r>
          </a:p>
          <a:p>
            <a:pPr lvl="1"/>
            <a:endParaRPr lang="en-US" dirty="0"/>
          </a:p>
        </p:txBody>
      </p:sp>
    </p:spTree>
    <p:extLst>
      <p:ext uri="{BB962C8B-B14F-4D97-AF65-F5344CB8AC3E}">
        <p14:creationId xmlns:p14="http://schemas.microsoft.com/office/powerpoint/2010/main" val="242737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BFF4-21D4-482B-9635-1751339FF690}"/>
              </a:ext>
            </a:extLst>
          </p:cNvPr>
          <p:cNvSpPr>
            <a:spLocks noGrp="1"/>
          </p:cNvSpPr>
          <p:nvPr>
            <p:ph type="title"/>
          </p:nvPr>
        </p:nvSpPr>
        <p:spPr/>
        <p:txBody>
          <a:bodyPr/>
          <a:lstStyle/>
          <a:p>
            <a:r>
              <a:rPr lang="en-US" dirty="0" err="1"/>
              <a:t>AlphaFold</a:t>
            </a:r>
            <a:r>
              <a:rPr lang="en-US" dirty="0"/>
              <a:t> </a:t>
            </a:r>
            <a:r>
              <a:rPr lang="en-US" dirty="0" err="1"/>
              <a:t>Colab</a:t>
            </a:r>
            <a:r>
              <a:rPr lang="en-US" dirty="0"/>
              <a:t> (</a:t>
            </a:r>
            <a:r>
              <a:rPr lang="en-US" dirty="0" err="1"/>
              <a:t>cont</a:t>
            </a:r>
            <a:r>
              <a:rPr lang="en-US" dirty="0"/>
              <a:t>)</a:t>
            </a:r>
          </a:p>
        </p:txBody>
      </p:sp>
      <p:sp>
        <p:nvSpPr>
          <p:cNvPr id="3" name="Content Placeholder 2">
            <a:extLst>
              <a:ext uri="{FF2B5EF4-FFF2-40B4-BE49-F238E27FC236}">
                <a16:creationId xmlns:a16="http://schemas.microsoft.com/office/drawing/2014/main" id="{3686DE24-2BAC-4F27-B3C0-BEF0CA4F63DD}"/>
              </a:ext>
            </a:extLst>
          </p:cNvPr>
          <p:cNvSpPr>
            <a:spLocks noGrp="1"/>
          </p:cNvSpPr>
          <p:nvPr>
            <p:ph idx="1"/>
          </p:nvPr>
        </p:nvSpPr>
        <p:spPr/>
        <p:txBody>
          <a:bodyPr/>
          <a:lstStyle/>
          <a:p>
            <a:r>
              <a:rPr lang="en-US" dirty="0"/>
              <a:t>To run the application, click through the play buttons</a:t>
            </a:r>
          </a:p>
        </p:txBody>
      </p:sp>
      <p:pic>
        <p:nvPicPr>
          <p:cNvPr id="7" name="Picture 6">
            <a:extLst>
              <a:ext uri="{FF2B5EF4-FFF2-40B4-BE49-F238E27FC236}">
                <a16:creationId xmlns:a16="http://schemas.microsoft.com/office/drawing/2014/main" id="{A216C349-A77F-4C69-A7D5-E17BEF036E73}"/>
              </a:ext>
            </a:extLst>
          </p:cNvPr>
          <p:cNvPicPr>
            <a:picLocks noChangeAspect="1"/>
          </p:cNvPicPr>
          <p:nvPr/>
        </p:nvPicPr>
        <p:blipFill>
          <a:blip r:embed="rId2"/>
          <a:stretch>
            <a:fillRect/>
          </a:stretch>
        </p:blipFill>
        <p:spPr>
          <a:xfrm>
            <a:off x="273049" y="2667527"/>
            <a:ext cx="8566151" cy="1426704"/>
          </a:xfrm>
          <a:prstGeom prst="rect">
            <a:avLst/>
          </a:prstGeom>
        </p:spPr>
      </p:pic>
      <p:pic>
        <p:nvPicPr>
          <p:cNvPr id="9" name="Picture 8">
            <a:extLst>
              <a:ext uri="{FF2B5EF4-FFF2-40B4-BE49-F238E27FC236}">
                <a16:creationId xmlns:a16="http://schemas.microsoft.com/office/drawing/2014/main" id="{324C5A9B-BE5C-4748-A12E-A129521A4F05}"/>
              </a:ext>
            </a:extLst>
          </p:cNvPr>
          <p:cNvPicPr>
            <a:picLocks noChangeAspect="1"/>
          </p:cNvPicPr>
          <p:nvPr/>
        </p:nvPicPr>
        <p:blipFill>
          <a:blip r:embed="rId3"/>
          <a:stretch>
            <a:fillRect/>
          </a:stretch>
        </p:blipFill>
        <p:spPr>
          <a:xfrm>
            <a:off x="304800" y="4264312"/>
            <a:ext cx="3091543" cy="797817"/>
          </a:xfrm>
          <a:prstGeom prst="rect">
            <a:avLst/>
          </a:prstGeom>
        </p:spPr>
      </p:pic>
      <p:pic>
        <p:nvPicPr>
          <p:cNvPr id="11" name="Picture 10">
            <a:extLst>
              <a:ext uri="{FF2B5EF4-FFF2-40B4-BE49-F238E27FC236}">
                <a16:creationId xmlns:a16="http://schemas.microsoft.com/office/drawing/2014/main" id="{7C3C9786-7F6D-458B-BEA4-E1A58E7F182E}"/>
              </a:ext>
            </a:extLst>
          </p:cNvPr>
          <p:cNvPicPr>
            <a:picLocks noChangeAspect="1"/>
          </p:cNvPicPr>
          <p:nvPr/>
        </p:nvPicPr>
        <p:blipFill>
          <a:blip r:embed="rId4"/>
          <a:stretch>
            <a:fillRect/>
          </a:stretch>
        </p:blipFill>
        <p:spPr>
          <a:xfrm>
            <a:off x="273049" y="5232211"/>
            <a:ext cx="5677989" cy="1133225"/>
          </a:xfrm>
          <a:prstGeom prst="rect">
            <a:avLst/>
          </a:prstGeom>
        </p:spPr>
      </p:pic>
    </p:spTree>
    <p:extLst>
      <p:ext uri="{BB962C8B-B14F-4D97-AF65-F5344CB8AC3E}">
        <p14:creationId xmlns:p14="http://schemas.microsoft.com/office/powerpoint/2010/main" val="322464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BFF4-21D4-482B-9635-1751339FF690}"/>
              </a:ext>
            </a:extLst>
          </p:cNvPr>
          <p:cNvSpPr>
            <a:spLocks noGrp="1"/>
          </p:cNvSpPr>
          <p:nvPr>
            <p:ph type="title"/>
          </p:nvPr>
        </p:nvSpPr>
        <p:spPr/>
        <p:txBody>
          <a:bodyPr/>
          <a:lstStyle/>
          <a:p>
            <a:r>
              <a:rPr lang="en-US" dirty="0" err="1"/>
              <a:t>AlphaFold</a:t>
            </a:r>
            <a:r>
              <a:rPr lang="en-US" dirty="0"/>
              <a:t> </a:t>
            </a:r>
            <a:r>
              <a:rPr lang="en-US" dirty="0" err="1"/>
              <a:t>Colab</a:t>
            </a:r>
            <a:r>
              <a:rPr lang="en-US" dirty="0"/>
              <a:t> (</a:t>
            </a:r>
            <a:r>
              <a:rPr lang="en-US" dirty="0" err="1"/>
              <a:t>cont</a:t>
            </a:r>
            <a:r>
              <a:rPr lang="en-US" dirty="0"/>
              <a:t>)</a:t>
            </a:r>
          </a:p>
        </p:txBody>
      </p:sp>
      <p:pic>
        <p:nvPicPr>
          <p:cNvPr id="8" name="Picture 7">
            <a:extLst>
              <a:ext uri="{FF2B5EF4-FFF2-40B4-BE49-F238E27FC236}">
                <a16:creationId xmlns:a16="http://schemas.microsoft.com/office/drawing/2014/main" id="{B478AE06-8B97-47BD-AACC-BD9FBC8186A0}"/>
              </a:ext>
            </a:extLst>
          </p:cNvPr>
          <p:cNvPicPr>
            <a:picLocks noChangeAspect="1"/>
          </p:cNvPicPr>
          <p:nvPr/>
        </p:nvPicPr>
        <p:blipFill>
          <a:blip r:embed="rId2"/>
          <a:stretch>
            <a:fillRect/>
          </a:stretch>
        </p:blipFill>
        <p:spPr>
          <a:xfrm>
            <a:off x="254503" y="1889048"/>
            <a:ext cx="7714747" cy="2099477"/>
          </a:xfrm>
          <a:prstGeom prst="rect">
            <a:avLst/>
          </a:prstGeom>
        </p:spPr>
      </p:pic>
      <p:pic>
        <p:nvPicPr>
          <p:cNvPr id="12" name="Picture 11">
            <a:extLst>
              <a:ext uri="{FF2B5EF4-FFF2-40B4-BE49-F238E27FC236}">
                <a16:creationId xmlns:a16="http://schemas.microsoft.com/office/drawing/2014/main" id="{61A26404-3261-4A09-92F1-7B0ECC9C6B6A}"/>
              </a:ext>
            </a:extLst>
          </p:cNvPr>
          <p:cNvPicPr>
            <a:picLocks noChangeAspect="1"/>
          </p:cNvPicPr>
          <p:nvPr/>
        </p:nvPicPr>
        <p:blipFill>
          <a:blip r:embed="rId3"/>
          <a:stretch>
            <a:fillRect/>
          </a:stretch>
        </p:blipFill>
        <p:spPr>
          <a:xfrm>
            <a:off x="254503" y="4124973"/>
            <a:ext cx="7714747" cy="1050131"/>
          </a:xfrm>
          <a:prstGeom prst="rect">
            <a:avLst/>
          </a:prstGeom>
        </p:spPr>
      </p:pic>
      <p:sp>
        <p:nvSpPr>
          <p:cNvPr id="13" name="TextBox 12">
            <a:extLst>
              <a:ext uri="{FF2B5EF4-FFF2-40B4-BE49-F238E27FC236}">
                <a16:creationId xmlns:a16="http://schemas.microsoft.com/office/drawing/2014/main" id="{48AFB9A9-8DF7-4BC0-B160-B1A1FEC2483C}"/>
              </a:ext>
            </a:extLst>
          </p:cNvPr>
          <p:cNvSpPr txBox="1"/>
          <p:nvPr/>
        </p:nvSpPr>
        <p:spPr>
          <a:xfrm>
            <a:off x="254503" y="5626008"/>
            <a:ext cx="8271188" cy="923330"/>
          </a:xfrm>
          <a:prstGeom prst="rect">
            <a:avLst/>
          </a:prstGeom>
          <a:noFill/>
        </p:spPr>
        <p:txBody>
          <a:bodyPr wrap="square" rtlCol="0">
            <a:spAutoFit/>
          </a:bodyPr>
          <a:lstStyle/>
          <a:p>
            <a:r>
              <a:rPr lang="en-US" dirty="0"/>
              <a:t>This 72AA example took ~42min to run.  About 22 min for the MSA and 20 min for the prediction.  Increasing size increases runtime and requires more GPU memory.</a:t>
            </a:r>
          </a:p>
        </p:txBody>
      </p:sp>
    </p:spTree>
    <p:extLst>
      <p:ext uri="{BB962C8B-B14F-4D97-AF65-F5344CB8AC3E}">
        <p14:creationId xmlns:p14="http://schemas.microsoft.com/office/powerpoint/2010/main" val="2590692918"/>
      </p:ext>
    </p:extLst>
  </p:cSld>
  <p:clrMapOvr>
    <a:masterClrMapping/>
  </p:clrMapOvr>
</p:sld>
</file>

<file path=ppt/theme/theme1.xml><?xml version="1.0" encoding="utf-8"?>
<a:theme xmlns:a="http://schemas.openxmlformats.org/drawingml/2006/main" name="csb-ppt">
  <a:themeElements>
    <a:clrScheme name="">
      <a:dk1>
        <a:srgbClr val="000E63"/>
      </a:dk1>
      <a:lt1>
        <a:srgbClr val="FFFEDD"/>
      </a:lt1>
      <a:dk2>
        <a:srgbClr val="750D15"/>
      </a:dk2>
      <a:lt2>
        <a:srgbClr val="E3E2C7"/>
      </a:lt2>
      <a:accent1>
        <a:srgbClr val="CCCC99"/>
      </a:accent1>
      <a:accent2>
        <a:srgbClr val="003366"/>
      </a:accent2>
      <a:accent3>
        <a:srgbClr val="FFFEEB"/>
      </a:accent3>
      <a:accent4>
        <a:srgbClr val="000A53"/>
      </a:accent4>
      <a:accent5>
        <a:srgbClr val="E2E2CA"/>
      </a:accent5>
      <a:accent6>
        <a:srgbClr val="002D5C"/>
      </a:accent6>
      <a:hlink>
        <a:srgbClr val="003366"/>
      </a:hlink>
      <a:folHlink>
        <a:srgbClr val="800000"/>
      </a:folHlink>
    </a:clrScheme>
    <a:fontScheme name="Blank Presentation">
      <a:majorFont>
        <a:latin typeface="Futura"/>
        <a:ea typeface=""/>
        <a:cs typeface=""/>
      </a:majorFont>
      <a:minorFont>
        <a:latin typeface="Futur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Blank Presentation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Blank Presentation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csb-ppt.pot</Template>
  <TotalTime>12992</TotalTime>
  <Words>1092</Words>
  <Application>Microsoft Office PowerPoint</Application>
  <PresentationFormat>On-screen Show (4:3)</PresentationFormat>
  <Paragraphs>104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Futura</vt:lpstr>
      <vt:lpstr>Times</vt:lpstr>
      <vt:lpstr>Times New Roman</vt:lpstr>
      <vt:lpstr>Wingdings</vt:lpstr>
      <vt:lpstr>csb-ppt</vt:lpstr>
      <vt:lpstr>Running AlphaFold2 at Vanderbilt</vt:lpstr>
      <vt:lpstr>Outline</vt:lpstr>
      <vt:lpstr>AlphaFold Software Distribution</vt:lpstr>
      <vt:lpstr>Download AlphaFold with git CLI</vt:lpstr>
      <vt:lpstr>What Does AlphaFold Require?</vt:lpstr>
      <vt:lpstr>Available Methods to Run AlphaFold</vt:lpstr>
      <vt:lpstr>AlphaFold Colab</vt:lpstr>
      <vt:lpstr>AlphaFold Colab (cont)</vt:lpstr>
      <vt:lpstr>AlphaFold Colab (cont)</vt:lpstr>
      <vt:lpstr>AlphaFold Colab (cont)</vt:lpstr>
      <vt:lpstr>AlphaFold Colab (cont)</vt:lpstr>
      <vt:lpstr>Running AlphaFold in a Local Docker Instance</vt:lpstr>
      <vt:lpstr>AlphaFold in a Docker Instance (cont)</vt:lpstr>
      <vt:lpstr>AlphaFold in a Docker Instance (cont)</vt:lpstr>
      <vt:lpstr>AlphaFold in a Docker Instance (cont)</vt:lpstr>
      <vt:lpstr>Local Miniconda Install</vt:lpstr>
      <vt:lpstr>Local Miniconda Install (cont)</vt:lpstr>
      <vt:lpstr>ACCRE/Bluefin/CSB Workstations (Miniconda)</vt:lpstr>
      <vt:lpstr>run_alphafold_ACCRE_Turing.sb</vt:lpstr>
      <vt:lpstr>run_alphafold_ACCRE_Turing.sb (cont)</vt:lpstr>
      <vt:lpstr>ACCRE/Bluefin (Singularity)</vt:lpstr>
      <vt:lpstr>Questions? </vt:lpstr>
    </vt:vector>
  </TitlesOfParts>
  <Company>Vanderbilt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Jarrod Smith</dc:creator>
  <cp:lastModifiedBy>Smith, Jarrod A</cp:lastModifiedBy>
  <cp:revision>195</cp:revision>
  <cp:lastPrinted>2011-04-27T16:25:24Z</cp:lastPrinted>
  <dcterms:created xsi:type="dcterms:W3CDTF">2013-06-11T15:12:48Z</dcterms:created>
  <dcterms:modified xsi:type="dcterms:W3CDTF">2022-01-18T07:44:05Z</dcterms:modified>
</cp:coreProperties>
</file>