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9" r:id="rId2"/>
    <p:sldId id="320" r:id="rId3"/>
    <p:sldId id="265" r:id="rId4"/>
    <p:sldId id="282" r:id="rId5"/>
    <p:sldId id="327" r:id="rId6"/>
    <p:sldId id="287" r:id="rId7"/>
    <p:sldId id="328" r:id="rId8"/>
    <p:sldId id="329" r:id="rId9"/>
    <p:sldId id="330" r:id="rId10"/>
    <p:sldId id="332" r:id="rId11"/>
    <p:sldId id="334" r:id="rId12"/>
    <p:sldId id="333" r:id="rId13"/>
    <p:sldId id="336" r:id="rId14"/>
    <p:sldId id="349" r:id="rId15"/>
    <p:sldId id="348" r:id="rId16"/>
    <p:sldId id="352" r:id="rId17"/>
    <p:sldId id="338" r:id="rId18"/>
    <p:sldId id="335" r:id="rId19"/>
    <p:sldId id="345" r:id="rId20"/>
    <p:sldId id="357" r:id="rId21"/>
    <p:sldId id="354" r:id="rId22"/>
    <p:sldId id="355" r:id="rId23"/>
    <p:sldId id="353" r:id="rId24"/>
    <p:sldId id="359" r:id="rId25"/>
    <p:sldId id="356" r:id="rId26"/>
    <p:sldId id="347" r:id="rId27"/>
    <p:sldId id="340" r:id="rId28"/>
    <p:sldId id="337" r:id="rId29"/>
    <p:sldId id="346" r:id="rId30"/>
    <p:sldId id="341" r:id="rId31"/>
    <p:sldId id="339" r:id="rId32"/>
    <p:sldId id="351" r:id="rId33"/>
    <p:sldId id="350" r:id="rId34"/>
    <p:sldId id="344" r:id="rId35"/>
    <p:sldId id="358" r:id="rId36"/>
    <p:sldId id="342" r:id="rId37"/>
    <p:sldId id="343" r:id="rId38"/>
    <p:sldId id="3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D786E-7CE3-401F-9344-C5FCE8CB2A5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E342-5C6E-4472-AB4D-2FB97EE3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E342-5C6E-4472-AB4D-2FB97EE3D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E342-5C6E-4472-AB4D-2FB97EE3D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2BF9-5A7B-4FF0-B06B-5F795418B7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2BF9-5A7B-4FF0-B06B-5F795418B7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2BF9-5A7B-4FF0-B06B-5F795418B7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assignment?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41910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Associate a given signal back </a:t>
            </a:r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to the originating </a:t>
            </a:r>
            <a:r>
              <a:rPr lang="en-US" sz="20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spin</a:t>
            </a:r>
            <a:endParaRPr lang="en-US" sz="20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Strip Matching View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179302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941302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05955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103102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010578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848778" y="3483059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817602" y="22257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17602" y="41307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979402" y="29115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97370" y="22257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97370" y="35211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979402" y="413075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97370" y="2225759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817602" y="4130759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979402" y="2911559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3468770" y="3063959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1" idx="6"/>
            <a:endCxn id="55" idx="2"/>
          </p:cNvCxnSpPr>
          <p:nvPr/>
        </p:nvCxnSpPr>
        <p:spPr>
          <a:xfrm>
            <a:off x="3274802" y="2416259"/>
            <a:ext cx="4225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2284202" y="3368759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239983" y="3102060"/>
            <a:ext cx="739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1788902" y="3711659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6"/>
            <a:endCxn id="69" idx="2"/>
          </p:cNvCxnSpPr>
          <p:nvPr/>
        </p:nvCxnSpPr>
        <p:spPr>
          <a:xfrm flipV="1">
            <a:off x="4154570" y="3709350"/>
            <a:ext cx="464125" cy="2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2"/>
          </p:cNvCxnSpPr>
          <p:nvPr/>
        </p:nvCxnSpPr>
        <p:spPr>
          <a:xfrm>
            <a:off x="2436602" y="4319671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77983" y="3224153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 smtClean="0">
                <a:latin typeface="Candara" panose="020E0502030303020204" pitchFamily="34" charset="0"/>
                <a:ea typeface="Cambria Math" pitchFamily="18" charset="0"/>
              </a:rPr>
              <a:t>13</a:t>
            </a:r>
            <a:r>
              <a:rPr lang="en-US" sz="3200" b="1" dirty="0" smtClean="0">
                <a:latin typeface="Candara" panose="020E0502030303020204" pitchFamily="34" charset="0"/>
              </a:rPr>
              <a:t>C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86740" y="577427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 smtClean="0">
                <a:latin typeface="Candara" panose="020E0502030303020204" pitchFamily="34" charset="0"/>
                <a:ea typeface="Cambria Math" pitchFamily="18" charset="0"/>
              </a:rPr>
              <a:t>1</a:t>
            </a:r>
            <a:r>
              <a:rPr lang="en-US" sz="3200" b="1" dirty="0" smtClean="0">
                <a:latin typeface="Candara" panose="020E0502030303020204" pitchFamily="34" charset="0"/>
              </a:rPr>
              <a:t>H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16807" y="5738713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 smtClean="0">
                <a:latin typeface="Candara" panose="020E0502030303020204" pitchFamily="34" charset="0"/>
                <a:ea typeface="Cambria Math" pitchFamily="18" charset="0"/>
              </a:rPr>
              <a:t>15</a:t>
            </a:r>
            <a:r>
              <a:rPr lang="en-US" sz="3200" b="1" dirty="0" smtClean="0">
                <a:latin typeface="Candara" panose="020E0502030303020204" pitchFamily="34" charset="0"/>
              </a:rPr>
              <a:t>N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931903" y="348075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3770103" y="348075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621077" y="457295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618695" y="351885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19489" y="3516541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endCxn id="67" idx="0"/>
          </p:cNvCxnSpPr>
          <p:nvPr/>
        </p:nvCxnSpPr>
        <p:spPr>
          <a:xfrm>
            <a:off x="4848089" y="3902159"/>
            <a:ext cx="1588" cy="670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850411" y="348075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688611" y="348075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539585" y="457295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37203" y="2580009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539585" y="4572950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7" idx="0"/>
            <a:endCxn id="78" idx="4"/>
          </p:cNvCxnSpPr>
          <p:nvPr/>
        </p:nvCxnSpPr>
        <p:spPr>
          <a:xfrm flipH="1" flipV="1">
            <a:off x="5765803" y="2961009"/>
            <a:ext cx="2382" cy="1611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073078" y="4767873"/>
            <a:ext cx="464125" cy="2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2183" y="6068971"/>
            <a:ext cx="362013" cy="2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2821196" y="6066661"/>
            <a:ext cx="310006" cy="4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029200" y="6249891"/>
            <a:ext cx="200822" cy="41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427229" y="5562600"/>
            <a:ext cx="109974" cy="230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68778" y="3766979"/>
            <a:ext cx="0" cy="47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868778" y="2770509"/>
            <a:ext cx="0" cy="53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16" name="TextBox 9215"/>
          <p:cNvSpPr txBox="1"/>
          <p:nvPr/>
        </p:nvSpPr>
        <p:spPr>
          <a:xfrm>
            <a:off x="2021901" y="137390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C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17602" y="13716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75583" y="137390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E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61988" y="137390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F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75974" y="137390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G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5400000">
            <a:off x="4764811" y="3487482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5603011" y="3487482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6451603" y="2335636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451603" y="2586741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51603" y="2586741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6680203" y="2488036"/>
            <a:ext cx="0" cy="334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110" idx="2"/>
          </p:cNvCxnSpPr>
          <p:nvPr/>
        </p:nvCxnSpPr>
        <p:spPr>
          <a:xfrm>
            <a:off x="6006061" y="2775697"/>
            <a:ext cx="445542" cy="1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697683" y="3487482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6535883" y="3487482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7384475" y="2335636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384475" y="3859636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384475" y="2335636"/>
            <a:ext cx="4572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>
            <a:stCxn id="119" idx="4"/>
            <a:endCxn id="120" idx="0"/>
          </p:cNvCxnSpPr>
          <p:nvPr/>
        </p:nvCxnSpPr>
        <p:spPr>
          <a:xfrm>
            <a:off x="7613075" y="2716636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21" idx="2"/>
          </p:cNvCxnSpPr>
          <p:nvPr/>
        </p:nvCxnSpPr>
        <p:spPr>
          <a:xfrm>
            <a:off x="6908915" y="2526136"/>
            <a:ext cx="475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841675" y="4050136"/>
            <a:ext cx="464125" cy="2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490374" y="141084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anose="020E0502030303020204" pitchFamily="34" charset="0"/>
              </a:rPr>
              <a:t>H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422959" y="1410847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ndara" panose="020E0502030303020204" pitchFamily="34" charset="0"/>
              </a:rPr>
              <a:t>I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227" name="TextBox 9226"/>
          <p:cNvSpPr txBox="1"/>
          <p:nvPr/>
        </p:nvSpPr>
        <p:spPr>
          <a:xfrm>
            <a:off x="477983" y="1281569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ndara" panose="020E0502030303020204" pitchFamily="34" charset="0"/>
              </a:rPr>
              <a:t>Pseudo</a:t>
            </a:r>
            <a:r>
              <a:rPr lang="en-US" b="1" i="1" dirty="0">
                <a:latin typeface="Candara" panose="020E0502030303020204" pitchFamily="34" charset="0"/>
              </a:rPr>
              <a:t>-</a:t>
            </a:r>
            <a:endParaRPr lang="en-US" b="1" i="1" dirty="0" smtClean="0">
              <a:latin typeface="Candara" panose="020E0502030303020204" pitchFamily="34" charset="0"/>
            </a:endParaRPr>
          </a:p>
          <a:p>
            <a:r>
              <a:rPr lang="en-US" b="1" i="1" dirty="0" smtClean="0">
                <a:latin typeface="Candara" panose="020E0502030303020204" pitchFamily="34" charset="0"/>
              </a:rPr>
              <a:t>Residue:</a:t>
            </a:r>
            <a:endParaRPr lang="en-US" b="1" i="1" dirty="0">
              <a:latin typeface="Candara" panose="020E0502030303020204" pitchFamily="34" charset="0"/>
            </a:endParaRPr>
          </a:p>
        </p:txBody>
      </p:sp>
      <p:pic>
        <p:nvPicPr>
          <p:cNvPr id="132" name="Picture 2" descr="C:\Users\Aaron\My Dropbox\NMR\backbone_hnc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2" y="5601625"/>
            <a:ext cx="1778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" descr="C:\Users\Aaron\My Dropbox\NMR\backbone_hnco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361" y="5641216"/>
            <a:ext cx="1848424" cy="9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Turning Pseudo-residues to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Need a to convert strips to sequence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Solution: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amino acid identity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to known protein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ron\Dropbox\NMR\Average_Carbon_Shif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64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spins of some residue types</a:t>
            </a:r>
            <a:endParaRPr lang="en-US" dirty="0"/>
          </a:p>
        </p:txBody>
      </p:sp>
      <p:pic>
        <p:nvPicPr>
          <p:cNvPr id="1026" name="Picture 2" descr="C:\Users\Aaron\Dropbox\NMR\Average_Carbon_Shift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00"/>
            <a:ext cx="4038600" cy="31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Alanine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 alpha (52)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Unique beta (19)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Glycine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Unique alpha (45)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 beta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Proline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No direct signal (no HN)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Can still observe </a:t>
            </a:r>
            <a:r>
              <a:rPr lang="en-US" sz="1800" i="1" dirty="0" smtClean="0"/>
              <a:t>(i-1)</a:t>
            </a:r>
            <a:r>
              <a:rPr lang="en-US" sz="1800" dirty="0" smtClean="0"/>
              <a:t> signal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Serine/Threonine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Unique betas (63/69)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Asparagine/Aspartate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 alpha &amp; Low beta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Isoleucine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Low alpha and low beta</a:t>
            </a:r>
          </a:p>
          <a:p>
            <a:pPr>
              <a:spcBef>
                <a:spcPts val="0"/>
              </a:spcBef>
            </a:pPr>
            <a:r>
              <a:rPr lang="en-US" sz="2200" dirty="0" err="1" smtClean="0"/>
              <a:t>Valine</a:t>
            </a: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Low alpha and high beta</a:t>
            </a:r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Assignment</a:t>
            </a:r>
            <a:endParaRPr lang="en-US" dirty="0"/>
          </a:p>
        </p:txBody>
      </p:sp>
      <p:pic>
        <p:nvPicPr>
          <p:cNvPr id="1026" name="Picture 2" descr="C:\Users\Aaron\Dropbox\NMR\Average_Carbon_Shift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1447800"/>
            <a:ext cx="44950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85487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" name="TextBox 1066"/>
          <p:cNvSpPr txBox="1"/>
          <p:nvPr/>
        </p:nvSpPr>
        <p:spPr>
          <a:xfrm>
            <a:off x="228600" y="5310909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RERRIHVTQEDFELAVGKVMNKNQETAISVAKLFK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68" name="Rectangle 1067"/>
          <p:cNvSpPr/>
          <p:nvPr/>
        </p:nvSpPr>
        <p:spPr>
          <a:xfrm>
            <a:off x="4105564" y="5338617"/>
            <a:ext cx="685800" cy="3278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Spins Need to “Walk”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752600"/>
            <a:ext cx="324779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Cross-validate assignments – all spin types will walk if assignments are correct!</a:t>
            </a:r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867564" y="3962400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Redundant data is safer!</a:t>
            </a:r>
          </a:p>
        </p:txBody>
      </p:sp>
    </p:spTree>
    <p:extLst>
      <p:ext uri="{BB962C8B-B14F-4D97-AF65-F5344CB8AC3E}">
        <p14:creationId xmlns:p14="http://schemas.microsoft.com/office/powerpoint/2010/main" val="14346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to interpret tricky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Amino Acid Labeling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81" y="1600200"/>
            <a:ext cx="3483038" cy="45259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4022573"/>
            <a:ext cx="4038600" cy="23020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 selectively labeled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Acquire HSQC/TROSY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spin systems of labeled type</a:t>
            </a:r>
            <a:endParaRPr lang="en-US" sz="2400" dirty="0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4870022" y="16328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  <a:ea typeface="Cambria Math" pitchFamily="18" charset="0"/>
              </a:rPr>
              <a:t>1</a:t>
            </a:r>
            <a:r>
              <a:rPr lang="en-US" b="1" u="sng" dirty="0" smtClean="0">
                <a:latin typeface="Cambria" pitchFamily="18" charset="0"/>
              </a:rPr>
              <a:t> </a:t>
            </a:r>
            <a:r>
              <a:rPr lang="en-US" b="1" u="sng" dirty="0" smtClean="0">
                <a:latin typeface="+mj-lt"/>
              </a:rPr>
              <a:t>type</a:t>
            </a:r>
            <a:endParaRPr lang="en-US" b="1" u="sng" dirty="0">
              <a:latin typeface="+mj-lt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4747486" y="280123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  <a:ea typeface="Cambria Math" pitchFamily="18" charset="0"/>
              </a:rPr>
              <a:t>19</a:t>
            </a:r>
            <a:r>
              <a:rPr lang="en-US" b="1" u="sng" dirty="0" smtClean="0"/>
              <a:t> </a:t>
            </a:r>
            <a:r>
              <a:rPr lang="en-US" b="1" u="sng" dirty="0" smtClean="0">
                <a:latin typeface="+mj-lt"/>
              </a:rPr>
              <a:t>types</a:t>
            </a:r>
            <a:endParaRPr lang="en-US" b="1" u="sng" dirty="0">
              <a:latin typeface="+mj-lt"/>
            </a:endParaRPr>
          </a:p>
        </p:txBody>
      </p:sp>
      <p:pic>
        <p:nvPicPr>
          <p:cNvPr id="13" name="Picture 2" descr="C:\Users\Aaron\My Dropbox\NMR\backbone_hsq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326" y="1194485"/>
            <a:ext cx="2673663" cy="12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aron\My Dropbox\NMR\backbone_selA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2362200"/>
            <a:ext cx="2676526" cy="12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Structure Influences Chemical Environment</a:t>
            </a:r>
            <a:endParaRPr lang="en-US" dirty="0"/>
          </a:p>
        </p:txBody>
      </p:sp>
      <p:pic>
        <p:nvPicPr>
          <p:cNvPr id="1026" name="Picture 2" descr="http://www.elu.sgul.ac.uk/rehash/guest/scorm/174/package/content/images/secondary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3E3"/>
              </a:clrFrom>
              <a:clrTo>
                <a:srgbClr val="FFF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Structure Influences Carbon Chemical Shifts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233127"/>
            <a:ext cx="6858000" cy="294847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5691402"/>
            <a:ext cx="7924800" cy="93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If secondary structure is known (i.e. homology model or structure), one can anticipate shifting from the literature random coil value.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3931967"/>
                <a:ext cx="1982209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𝐶𝑆𝐼</m:t>
                      </m:r>
                      <m:r>
                        <a:rPr lang="en-US" sz="1600" i="1" dirty="0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1600" i="1" dirty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𝐴𝑣𝑔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1600" i="1" dirty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i="1" dirty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</a:rPr>
                            <m:t>𝑂𝑏𝑠</m:t>
                          </m:r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931967"/>
                <a:ext cx="1982209" cy="358560"/>
              </a:xfrm>
              <a:prstGeom prst="rect">
                <a:avLst/>
              </a:prstGeom>
              <a:blipFill rotWithShape="0"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8272" y="4254560"/>
            <a:ext cx="1774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↑ : </a:t>
            </a:r>
            <a:r>
              <a:rPr lang="el-GR" sz="1400" dirty="0" smtClean="0">
                <a:latin typeface="Consolas" pitchFamily="49" charset="0"/>
                <a:cs typeface="Consolas" pitchFamily="49" charset="0"/>
              </a:rPr>
              <a:t>β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-strand</a:t>
            </a:r>
          </a:p>
          <a:p>
            <a:r>
              <a:rPr lang="en-US" sz="1400" dirty="0" smtClean="0">
                <a:latin typeface="Arial"/>
                <a:cs typeface="Arial"/>
              </a:rPr>
              <a:t>‒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: unstructured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↓ : </a:t>
            </a:r>
            <a:r>
              <a:rPr lang="el-GR" sz="1400" dirty="0" smtClean="0">
                <a:latin typeface="Consolas" pitchFamily="49" charset="0"/>
                <a:cs typeface="Consolas" pitchFamily="49" charset="0"/>
              </a:rPr>
              <a:t>α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-helix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Every atom with spin has a </a:t>
            </a:r>
            <a:r>
              <a:rPr lang="en-US" sz="3200" b="1" dirty="0" err="1" smtClean="0"/>
              <a:t>Larmor</a:t>
            </a:r>
            <a:r>
              <a:rPr lang="en-US" sz="3200" b="1" dirty="0" smtClean="0"/>
              <a:t> frequency</a:t>
            </a:r>
            <a:endParaRPr lang="en-US" sz="3200" b="1" dirty="0"/>
          </a:p>
        </p:txBody>
      </p:sp>
      <p:pic>
        <p:nvPicPr>
          <p:cNvPr id="4" name="Picture 4" descr="C:\Users\Aaron\My Dropbox\NMR\ubiquitin\ub_noesypr1d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96" y="4740764"/>
            <a:ext cx="4114800" cy="17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91999" y="3445363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091" y="3521563"/>
            <a:ext cx="1896096" cy="703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ndara" panose="020E0502030303020204" pitchFamily="34" charset="0"/>
              </a:rPr>
              <a:t>Fourier Transform (FT)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ndara" panose="020E0502030303020204" pitchFamily="34" charset="0"/>
              </a:rPr>
              <a:t>Time </a:t>
            </a:r>
            <a:r>
              <a:rPr lang="en-US" sz="1400" dirty="0" smtClean="0">
                <a:latin typeface="Candara" panose="020E0502030303020204" pitchFamily="34" charset="0"/>
                <a:sym typeface="Wingdings" pitchFamily="2" charset="2"/>
              </a:rPr>
              <a:t> Frequency</a:t>
            </a:r>
            <a:endParaRPr lang="en-US" sz="1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2796" y="3611010"/>
                <a:ext cx="2389500" cy="537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1400" b="0" i="1" smtClean="0">
                          <a:latin typeface="Cambria Math"/>
                        </a:rPr>
                        <m:t>𝑝𝑝𝑚</m:t>
                      </m:r>
                      <m:r>
                        <a:rPr lang="en-US" sz="1400" b="0" i="1" smtClean="0"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96" y="3611010"/>
                <a:ext cx="2389500" cy="537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0" descr="C:\Users\Aaron\My Dropbox\NMR\ubiquitin\ub1D_FI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04" y="1524000"/>
            <a:ext cx="4314196" cy="16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aron\Desktop\Gyroscope_precession.gif"/>
          <p:cNvPicPr>
            <a:picLocks noChangeAspect="1" noChangeArrowheads="1" noCrop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088" y="3009901"/>
            <a:ext cx="1638299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aron\Dropbox\NMR\Figures\backbone_plai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522" y="1783149"/>
            <a:ext cx="2647149" cy="12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204122" y="3049910"/>
            <a:ext cx="152400" cy="43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04122" y="1809281"/>
            <a:ext cx="304800" cy="3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2297" y="1439949"/>
            <a:ext cx="7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‘X’ Hz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4122" y="3530318"/>
            <a:ext cx="778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‘Y’ Hz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82278" y="4737299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This frequency is a physical property of that atom – it is the same value no matter what experiment is run!</a:t>
            </a:r>
            <a:endParaRPr lang="en-US" altLang="en-US" sz="24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820" y="4029600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Assignments!</a:t>
            </a:r>
            <a:endParaRPr lang="en-US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back to </a:t>
            </a:r>
            <a:r>
              <a:rPr lang="en-US" dirty="0" err="1" smtClean="0"/>
              <a:t>Homonuclear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aseline="30000" dirty="0" smtClean="0"/>
              <a:t>15</a:t>
            </a:r>
            <a:r>
              <a:rPr lang="en-US" sz="4000" dirty="0" smtClean="0"/>
              <a:t>N-dispersed 3D </a:t>
            </a:r>
            <a:r>
              <a:rPr lang="en-US" sz="4000" dirty="0" err="1" smtClean="0"/>
              <a:t>homonuclear</a:t>
            </a:r>
            <a:r>
              <a:rPr lang="en-US" sz="4000" dirty="0"/>
              <a:t> </a:t>
            </a:r>
            <a:r>
              <a:rPr lang="en-US" sz="4000" dirty="0" err="1" smtClean="0"/>
              <a:t>expts</a:t>
            </a:r>
            <a:r>
              <a:rPr lang="en-US" sz="4000" dirty="0" smtClean="0"/>
              <a:t> – relates side chains to amides</a:t>
            </a:r>
            <a:endParaRPr lang="en-US" sz="4000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15</a:t>
            </a:r>
            <a:r>
              <a:rPr lang="en-US" dirty="0" smtClean="0"/>
              <a:t>N-NOESY </a:t>
            </a:r>
            <a:r>
              <a:rPr lang="en-US" dirty="0"/>
              <a:t>has </a:t>
            </a:r>
            <a:r>
              <a:rPr lang="en-US" dirty="0" smtClean="0"/>
              <a:t>signals unique </a:t>
            </a:r>
            <a:r>
              <a:rPr lang="en-US" dirty="0"/>
              <a:t>to 2</a:t>
            </a:r>
            <a:r>
              <a:rPr lang="en-US" dirty="0" smtClean="0"/>
              <a:t>° - useful for linking  pseudo-residues in a helix</a:t>
            </a:r>
          </a:p>
          <a:p>
            <a:pPr lvl="1"/>
            <a:r>
              <a:rPr lang="en-US" dirty="0" smtClean="0"/>
              <a:t>i.e.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helicies</a:t>
            </a:r>
            <a:r>
              <a:rPr lang="en-US" dirty="0" smtClean="0"/>
              <a:t> have </a:t>
            </a:r>
            <a:r>
              <a:rPr lang="en-US" dirty="0" err="1" smtClean="0"/>
              <a:t>i</a:t>
            </a:r>
            <a:r>
              <a:rPr lang="en-US" dirty="0" smtClean="0"/>
              <a:t> to i+3/i+4 NOE’s</a:t>
            </a:r>
          </a:p>
          <a:p>
            <a:pPr lvl="1"/>
            <a:endParaRPr lang="en-US" dirty="0"/>
          </a:p>
          <a:p>
            <a:r>
              <a:rPr lang="en-US" baseline="30000" dirty="0" smtClean="0"/>
              <a:t>15</a:t>
            </a:r>
            <a:r>
              <a:rPr lang="en-US" dirty="0" smtClean="0"/>
              <a:t>N-TOCSY or NOESY shows number of hydrogens in a side chain – useful for amino acid type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114800"/>
            <a:ext cx="592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The best way to get good assignments it to collect good data!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Target </a:t>
            </a:r>
            <a:r>
              <a:rPr lang="en-US" sz="2000" dirty="0" smtClean="0"/>
              <a:t>400-600 </a:t>
            </a:r>
            <a:r>
              <a:rPr lang="el-GR" sz="2000" dirty="0"/>
              <a:t>μ</a:t>
            </a:r>
            <a:r>
              <a:rPr lang="en-US" sz="2000" dirty="0" smtClean="0"/>
              <a:t>M concentration</a:t>
            </a:r>
            <a:endParaRPr lang="en-US" sz="2000" dirty="0"/>
          </a:p>
          <a:p>
            <a:pPr lvl="1"/>
            <a:r>
              <a:rPr lang="en-US" sz="1600" dirty="0"/>
              <a:t>2x </a:t>
            </a:r>
            <a:r>
              <a:rPr lang="en-US" sz="1600" dirty="0" err="1"/>
              <a:t>conc</a:t>
            </a:r>
            <a:r>
              <a:rPr lang="en-US" sz="1600" dirty="0"/>
              <a:t> = 4x </a:t>
            </a:r>
            <a:r>
              <a:rPr lang="en-US" sz="1600" dirty="0" smtClean="0"/>
              <a:t>sensitivity</a:t>
            </a:r>
          </a:p>
          <a:p>
            <a:pPr lvl="1"/>
            <a:endParaRPr lang="en-US" sz="1600" dirty="0"/>
          </a:p>
          <a:p>
            <a:r>
              <a:rPr lang="en-US" sz="2000" baseline="30000" dirty="0"/>
              <a:t>15</a:t>
            </a:r>
            <a:r>
              <a:rPr lang="en-US" sz="2000" dirty="0"/>
              <a:t>N-</a:t>
            </a:r>
            <a:r>
              <a:rPr lang="en-US" sz="2000" baseline="30000" dirty="0"/>
              <a:t>13</a:t>
            </a:r>
            <a:r>
              <a:rPr lang="en-US" sz="2000" dirty="0"/>
              <a:t>C labeled (~90% </a:t>
            </a:r>
            <a:r>
              <a:rPr lang="en-US" sz="2000" baseline="30000" dirty="0"/>
              <a:t>2</a:t>
            </a:r>
            <a:r>
              <a:rPr lang="en-US" sz="2000" dirty="0"/>
              <a:t>H preferred)</a:t>
            </a:r>
          </a:p>
          <a:p>
            <a:pPr lvl="1"/>
            <a:r>
              <a:rPr lang="en-US" sz="1600" dirty="0"/>
              <a:t>Deuterium slows relaxation, more </a:t>
            </a:r>
            <a:r>
              <a:rPr lang="en-US" sz="1600" dirty="0" smtClean="0"/>
              <a:t>signal</a:t>
            </a:r>
          </a:p>
          <a:p>
            <a:pPr lvl="1"/>
            <a:endParaRPr lang="en-US" sz="1600" dirty="0"/>
          </a:p>
          <a:p>
            <a:r>
              <a:rPr lang="en-US" sz="2000" dirty="0"/>
              <a:t>Stable for ~4-6 </a:t>
            </a:r>
            <a:r>
              <a:rPr lang="en-US" sz="2000" dirty="0" smtClean="0"/>
              <a:t>days in acquisition buffer</a:t>
            </a:r>
            <a:endParaRPr lang="en-US" sz="2000" dirty="0"/>
          </a:p>
          <a:p>
            <a:pPr lvl="1"/>
            <a:r>
              <a:rPr lang="en-US" sz="1600" dirty="0"/>
              <a:t>Minimal precipitation/aggregation</a:t>
            </a:r>
          </a:p>
          <a:p>
            <a:pPr lvl="1"/>
            <a:r>
              <a:rPr lang="en-US" sz="1600" dirty="0"/>
              <a:t>Sometimes concentration </a:t>
            </a:r>
            <a:r>
              <a:rPr lang="en-US" sz="1600" dirty="0" smtClean="0"/>
              <a:t>dependent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Hydrated </a:t>
            </a:r>
            <a:r>
              <a:rPr lang="en-US" sz="2000" dirty="0"/>
              <a:t>in water-based buffers (not 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or organics) </a:t>
            </a:r>
            <a:r>
              <a:rPr lang="en-US" sz="2000" dirty="0"/>
              <a:t>to have </a:t>
            </a:r>
            <a:r>
              <a:rPr lang="en-US" sz="2000" dirty="0" smtClean="0"/>
              <a:t>signal.</a:t>
            </a:r>
          </a:p>
          <a:p>
            <a:endParaRPr lang="en-US" sz="2000" dirty="0"/>
          </a:p>
          <a:p>
            <a:r>
              <a:rPr lang="en-US" sz="2000" dirty="0" smtClean="0"/>
              <a:t>Salt below 100 </a:t>
            </a:r>
            <a:r>
              <a:rPr lang="en-US" sz="2000" dirty="0" err="1" smtClean="0"/>
              <a:t>mM</a:t>
            </a:r>
            <a:r>
              <a:rPr lang="en-US" sz="2000" dirty="0" smtClean="0"/>
              <a:t> to take advantage of </a:t>
            </a:r>
            <a:r>
              <a:rPr lang="en-US" sz="2000" dirty="0" err="1" smtClean="0"/>
              <a:t>cryoprobe</a:t>
            </a:r>
            <a:r>
              <a:rPr lang="en-US" sz="2000" dirty="0" smtClean="0"/>
              <a:t> sensitivity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Approximate relative sensitivity: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HNCO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HNCOCA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HNCA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HNCACB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HNCACO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CBCACONH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Non-Uniform sampling (acquire ~25% of points)</a:t>
            </a:r>
          </a:p>
          <a:p>
            <a:endParaRPr lang="en-US" sz="2400" dirty="0"/>
          </a:p>
          <a:p>
            <a:r>
              <a:rPr lang="en-US" sz="2400" dirty="0" smtClean="0"/>
              <a:t>CACB pair gives most data/</a:t>
            </a:r>
            <a:r>
              <a:rPr lang="en-US" sz="2400" dirty="0" err="1" smtClean="0"/>
              <a:t>connectivities</a:t>
            </a:r>
            <a:r>
              <a:rPr lang="en-US" sz="2400" dirty="0" smtClean="0"/>
              <a:t>, but is least sensitive.</a:t>
            </a:r>
          </a:p>
          <a:p>
            <a:endParaRPr lang="en-US" sz="2400" dirty="0"/>
          </a:p>
          <a:p>
            <a:r>
              <a:rPr lang="en-US" sz="2400" dirty="0" smtClean="0"/>
              <a:t>CA pair is generally more useful than CO pair for </a:t>
            </a:r>
            <a:r>
              <a:rPr lang="en-US" sz="2400" dirty="0" err="1" smtClean="0"/>
              <a:t>connectivities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438400"/>
            <a:ext cx="0" cy="259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7306" y="2176046"/>
            <a:ext cx="141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 sensitive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03617" y="5029200"/>
            <a:ext cx="1306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Less sensitive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9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Resolution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HNCO good for determining if H-N peaks are overlapped.</a:t>
            </a:r>
          </a:p>
          <a:p>
            <a:endParaRPr lang="en-US" sz="2400" dirty="0" smtClean="0"/>
          </a:p>
          <a:p>
            <a:r>
              <a:rPr lang="en-US" sz="2400" dirty="0" smtClean="0"/>
              <a:t>HNCA has better resolution than HNCACB, good dispersion and smaller frequency range</a:t>
            </a:r>
            <a:endParaRPr lang="en-US" sz="2400" dirty="0"/>
          </a:p>
        </p:txBody>
      </p:sp>
      <p:pic>
        <p:nvPicPr>
          <p:cNvPr id="8" name="Picture 2" descr="C:\Users\Aaron\My Dropbox\Rpt6\Figures\Exchange\lowC_90D-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17" y="1600200"/>
            <a:ext cx="40295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what spectra to acquire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 what assignments you need:</a:t>
            </a:r>
          </a:p>
          <a:p>
            <a:pPr lvl="1"/>
            <a:r>
              <a:rPr lang="en-US" sz="2000" dirty="0" smtClean="0"/>
              <a:t>Assign HSQC, full backbone, or complete assignment?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Always start and end acquisition with a 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N-HSQC</a:t>
            </a:r>
          </a:p>
          <a:p>
            <a:pPr lvl="1"/>
            <a:r>
              <a:rPr lang="en-US" sz="2000" dirty="0" smtClean="0"/>
              <a:t>Checks for protein folding/degradation &amp; sensitivity changes</a:t>
            </a:r>
          </a:p>
          <a:p>
            <a:endParaRPr lang="en-US" sz="2400" dirty="0" smtClean="0"/>
          </a:p>
          <a:p>
            <a:r>
              <a:rPr lang="en-US" sz="2400" dirty="0" smtClean="0"/>
              <a:t>H-C plane projections (set 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 resolution to 1)</a:t>
            </a:r>
          </a:p>
          <a:p>
            <a:pPr lvl="1"/>
            <a:r>
              <a:rPr lang="en-US" sz="2000" dirty="0" smtClean="0"/>
              <a:t>Quick way to see if there is good enough sensitivity before 3D</a:t>
            </a:r>
          </a:p>
          <a:p>
            <a:pPr lvl="1"/>
            <a:r>
              <a:rPr lang="en-US" sz="2000" dirty="0" smtClean="0"/>
              <a:t>Always test CACB sensitivity first – usually preferred if good sample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of a Protein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Assignments of a Protein-ligand Complex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Sometimes free and bound spectra are significantly different: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Re-assign backbone with triple resonance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Translate spin system assignments from free to bound state using amides as a proxy</a:t>
            </a:r>
            <a:endParaRPr lang="en-US" sz="2000" dirty="0"/>
          </a:p>
        </p:txBody>
      </p:sp>
      <p:pic>
        <p:nvPicPr>
          <p:cNvPr id="5" name="Content Placeholder 2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0"/>
            <a:ext cx="42830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851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Interactions: Equilibrium time scale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954" y="1600201"/>
            <a:ext cx="3290091" cy="39624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801017" y="1967706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3179" y="1798429"/>
            <a:ext cx="58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slow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5617" y="348652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599" y="5058152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fast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96631" y="1208676"/>
            <a:ext cx="63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eq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5626" y="55626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A</a:t>
            </a:r>
            <a:endParaRPr 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5296" y="556260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B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1390" y="609389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≈</a:t>
            </a:r>
            <a:r>
              <a:rPr lang="en-US" dirty="0" smtClean="0"/>
              <a:t> [B]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Interactions: Fast Exchange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89" y="1600200"/>
            <a:ext cx="2825023" cy="3886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295400" y="1967706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7562" y="1798429"/>
            <a:ext cx="58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slow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8652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1982" y="5058152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fast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3106" y="1208676"/>
            <a:ext cx="63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eq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4864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A</a:t>
            </a:r>
            <a:endParaRPr 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9470" y="548640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B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5564" y="601769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≈</a:t>
            </a:r>
            <a:r>
              <a:rPr lang="en-US" dirty="0" smtClean="0"/>
              <a:t> [B]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67" y="3977307"/>
            <a:ext cx="4446150" cy="2610294"/>
          </a:xfrm>
        </p:spPr>
      </p:pic>
      <p:pic>
        <p:nvPicPr>
          <p:cNvPr id="16" name="Content Placeholder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67" y="1208676"/>
            <a:ext cx="4255014" cy="27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66800"/>
          </a:xfrm>
        </p:spPr>
        <p:txBody>
          <a:bodyPr/>
          <a:lstStyle/>
          <a:p>
            <a:r>
              <a:rPr lang="en-US" altLang="en-US" sz="4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Homonuclear</a:t>
            </a:r>
            <a:r>
              <a:rPr lang="en-US" altLang="en-US" sz="4400" b="1" dirty="0">
                <a:solidFill>
                  <a:schemeClr val="tx1"/>
                </a:solidFill>
                <a:latin typeface="Candara" panose="020E0502030303020204" pitchFamily="34" charset="0"/>
              </a:rPr>
              <a:t> 2D </a:t>
            </a:r>
            <a:r>
              <a:rPr lang="en-US" altLang="en-US" sz="4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Expts</a:t>
            </a:r>
            <a:r>
              <a:rPr lang="en-US" altLang="en-US" sz="44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246787" name="Picture 3" descr="Figure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524000"/>
            <a:ext cx="8605837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Interactions: Slow Exchange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89" y="1600200"/>
            <a:ext cx="2825023" cy="3886200"/>
          </a:xfrm>
        </p:spPr>
      </p:pic>
      <p:pic>
        <p:nvPicPr>
          <p:cNvPr id="7170" name="Picture 2" descr="C:\Users\Aaron\My Dropbox\Rpt6\Figures\Combined Figs\Parts\Figure 4C\Figure 3B_rotat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299542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95400" y="1967706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7562" y="1798429"/>
            <a:ext cx="58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slow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8652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intermediate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1982" y="5058152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fast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3106" y="1208676"/>
            <a:ext cx="63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eq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4864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A</a:t>
            </a:r>
            <a:endParaRPr 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9470" y="548640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baseline="-25000" dirty="0" smtClean="0"/>
              <a:t>B</a:t>
            </a:r>
            <a:endParaRPr lang="en-US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5564" y="601769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≈</a:t>
            </a:r>
            <a:r>
              <a:rPr lang="en-US" dirty="0" smtClean="0"/>
              <a:t> [B]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ZZ-Exchange correlations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3" y="1600200"/>
            <a:ext cx="331859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Tight interactions (</a:t>
            </a:r>
            <a:r>
              <a:rPr lang="en-US" sz="2400" dirty="0" err="1" smtClean="0"/>
              <a:t>nM</a:t>
            </a:r>
            <a:r>
              <a:rPr lang="en-US" sz="2400" dirty="0" smtClean="0"/>
              <a:t> dissociation)</a:t>
            </a:r>
          </a:p>
          <a:p>
            <a:r>
              <a:rPr lang="en-US" sz="2400" dirty="0" err="1" smtClean="0"/>
              <a:t>Subsaturating</a:t>
            </a:r>
            <a:r>
              <a:rPr lang="en-US" sz="2400" dirty="0" smtClean="0"/>
              <a:t> ligand creates two states in slow exchange</a:t>
            </a:r>
          </a:p>
          <a:p>
            <a:r>
              <a:rPr lang="en-US" sz="2400" dirty="0" smtClean="0"/>
              <a:t>Translate assignment from free state to bound state by identifying cross peaks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3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the Assignment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Ubiquitin Proteasome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Finley D. (2009) Annu. Rev. Biochem.</a:t>
            </a:r>
            <a:endParaRPr lang="en-US" dirty="0"/>
          </a:p>
        </p:txBody>
      </p:sp>
      <p:pic>
        <p:nvPicPr>
          <p:cNvPr id="1027" name="Picture 3" descr="C:\Users\Aaron\My Dropbox\Thesis\Oral Defense\finley_UP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700572"/>
            <a:ext cx="8458200" cy="43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Ubiquitin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MQIFVKTLTGKTITLEVEPSDTIENVKAKIQDKEGIPPD QQRLIFAGKQLEDGRTLSDYNIQKESTLHLVLRLRGG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76 amino acids</a:t>
            </a:r>
          </a:p>
          <a:p>
            <a:r>
              <a:rPr lang="en-US" dirty="0" smtClean="0"/>
              <a:t>~8.5 </a:t>
            </a:r>
            <a:r>
              <a:rPr lang="en-US" dirty="0" err="1" smtClean="0"/>
              <a:t>kDa</a:t>
            </a:r>
            <a:endParaRPr lang="en-US" dirty="0" smtClean="0"/>
          </a:p>
          <a:p>
            <a:r>
              <a:rPr lang="en-US" dirty="0" smtClean="0"/>
              <a:t>Strong/dispersed signal</a:t>
            </a:r>
            <a:endParaRPr lang="en-US" dirty="0"/>
          </a:p>
        </p:txBody>
      </p:sp>
      <p:pic>
        <p:nvPicPr>
          <p:cNvPr id="1026" name="Picture 2" descr="http://upload.wikimedia.org/wikipedia/commons/thumb/f/f0/Ubiquitin_cartoon-2-.png/675px-Ubiquitin_cartoon-2-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94334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next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 into groups of two – meet here to start class</a:t>
            </a:r>
          </a:p>
          <a:p>
            <a:r>
              <a:rPr lang="en-US" dirty="0" smtClean="0"/>
              <a:t>Find a workstation</a:t>
            </a:r>
          </a:p>
          <a:p>
            <a:r>
              <a:rPr lang="en-US" dirty="0" smtClean="0"/>
              <a:t>Assign the backbone of ubiquitin</a:t>
            </a:r>
          </a:p>
          <a:p>
            <a:pPr lvl="1"/>
            <a:r>
              <a:rPr lang="en-US" dirty="0" smtClean="0"/>
              <a:t>15N-HSQC</a:t>
            </a:r>
          </a:p>
          <a:p>
            <a:pPr lvl="1"/>
            <a:r>
              <a:rPr lang="en-US" dirty="0" smtClean="0"/>
              <a:t>CBCACONH</a:t>
            </a:r>
          </a:p>
          <a:p>
            <a:pPr lvl="1"/>
            <a:r>
              <a:rPr lang="en-US" dirty="0" smtClean="0"/>
              <a:t>HNCACB</a:t>
            </a:r>
          </a:p>
          <a:p>
            <a:r>
              <a:rPr lang="en-US" dirty="0" smtClean="0"/>
              <a:t>Learn visualization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Sparky</a:t>
            </a:r>
          </a:p>
          <a:p>
            <a:r>
              <a:rPr lang="en-US" dirty="0" smtClean="0"/>
              <a:t>NMR </a:t>
            </a:r>
            <a:r>
              <a:rPr lang="en-US" dirty="0" err="1" smtClean="0"/>
              <a:t>ViewJ</a:t>
            </a:r>
            <a:endParaRPr lang="en-US" dirty="0" smtClean="0"/>
          </a:p>
          <a:p>
            <a:r>
              <a:rPr lang="en-US" dirty="0" smtClean="0"/>
              <a:t>XEASY</a:t>
            </a:r>
          </a:p>
          <a:p>
            <a:r>
              <a:rPr lang="en-US" dirty="0" smtClean="0"/>
              <a:t>CARA</a:t>
            </a:r>
          </a:p>
          <a:p>
            <a:r>
              <a:rPr lang="en-US" dirty="0" smtClean="0"/>
              <a:t>CCPNMR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Assignment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View HSQC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Generate (pick) peaks on HN correlations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Look into carbon plane for each given H and N ppm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Pick peaks for each carbon resonance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overlays to determine </a:t>
            </a:r>
            <a:r>
              <a:rPr lang="en-US" sz="24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and i-1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Sequential walking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Amino acid type identification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 strip series to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Verify assignments with every acquired spectrum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Determine side chain assignments, if necessary.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8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524000"/>
          </a:xfrm>
        </p:spPr>
        <p:txBody>
          <a:bodyPr/>
          <a:lstStyle/>
          <a:p>
            <a:r>
              <a:rPr lang="en-US" altLang="en-US" sz="4400" b="1" dirty="0">
                <a:solidFill>
                  <a:schemeClr val="tx1"/>
                </a:solidFill>
              </a:rPr>
              <a:t>Double-Resonance Experiments</a:t>
            </a:r>
            <a:br>
              <a:rPr lang="en-US" altLang="en-US" sz="4400" b="1" dirty="0">
                <a:solidFill>
                  <a:schemeClr val="tx1"/>
                </a:solidFill>
              </a:rPr>
            </a:br>
            <a:r>
              <a:rPr lang="en-US" altLang="en-US" sz="3600" b="1" i="1" dirty="0">
                <a:solidFill>
                  <a:schemeClr val="tx1"/>
                </a:solidFill>
              </a:rPr>
              <a:t>Increases Resolution/Information Content</a:t>
            </a:r>
          </a:p>
        </p:txBody>
      </p:sp>
      <p:pic>
        <p:nvPicPr>
          <p:cNvPr id="208901" name="Picture 5" descr="Figure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800600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4025900" y="1981200"/>
            <a:ext cx="1580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0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altLang="en-US" sz="1800" b="1" i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 HSQC</a:t>
            </a:r>
          </a:p>
        </p:txBody>
      </p:sp>
      <p:pic>
        <p:nvPicPr>
          <p:cNvPr id="1026" name="Picture 2" descr="C:\Users\Aaron\Dropbox\NMR\Figures\amino_aci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14" y="3004127"/>
            <a:ext cx="3347013" cy="12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Basic Strategy to Assign Resonances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3352800"/>
          </a:xfrm>
        </p:spPr>
        <p:txBody>
          <a:bodyPr/>
          <a:lstStyle/>
          <a:p>
            <a:pPr marL="463550" indent="-463550" eaLnBrk="1" hangingPunct="1">
              <a:spcAft>
                <a:spcPct val="105000"/>
              </a:spcAft>
              <a:buFontTx/>
              <a:buAutoNum type="arabicPeriod"/>
            </a:pPr>
            <a:r>
              <a:rPr lang="en-US" altLang="en-US" sz="3200" b="1" dirty="0" smtClean="0"/>
              <a:t>Identify resonances for each residue (scalar)</a:t>
            </a:r>
          </a:p>
          <a:p>
            <a:pPr marL="463550" indent="-463550" eaLnBrk="1" hangingPunct="1">
              <a:buFontTx/>
              <a:buAutoNum type="arabicPeriod"/>
            </a:pPr>
            <a:r>
              <a:rPr lang="en-US" altLang="en-US" sz="3200" b="1" dirty="0" smtClean="0"/>
              <a:t>Put residues in order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895600" y="4343400"/>
            <a:ext cx="33591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</a:defRPr>
            </a:lvl9pPr>
          </a:lstStyle>
          <a:p>
            <a:pPr algn="l" eaLnBrk="1" hangingPunct="1"/>
            <a:r>
              <a:rPr lang="en-US" altLang="en-US" sz="1800" dirty="0"/>
              <a:t> 1      2     3      4     5     6      7  </a:t>
            </a:r>
          </a:p>
          <a:p>
            <a:pPr algn="l" eaLnBrk="1" hangingPunct="1"/>
            <a:r>
              <a:rPr lang="en-US" altLang="en-US" dirty="0"/>
              <a:t>R - G - S - T - L - G - 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448050" y="2590800"/>
            <a:ext cx="4095750" cy="695325"/>
            <a:chOff x="1526" y="1872"/>
            <a:chExt cx="2580" cy="438"/>
          </a:xfrm>
        </p:grpSpPr>
        <p:sp>
          <p:nvSpPr>
            <p:cNvPr id="32775" name="Text Box 6"/>
            <p:cNvSpPr txBox="1">
              <a:spLocks noChangeArrowheads="1"/>
            </p:cNvSpPr>
            <p:nvPr/>
          </p:nvSpPr>
          <p:spPr bwMode="auto">
            <a:xfrm>
              <a:off x="2294" y="1872"/>
              <a:ext cx="23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L</a:t>
              </a:r>
              <a:endParaRPr lang="en-US" altLang="en-US" b="0" i="1"/>
            </a:p>
          </p:txBody>
        </p:sp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1526" y="1872"/>
              <a:ext cx="23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T</a:t>
              </a:r>
              <a:endParaRPr lang="en-US" altLang="en-US" b="0" i="1"/>
            </a:p>
          </p:txBody>
        </p:sp>
        <p:sp>
          <p:nvSpPr>
            <p:cNvPr id="32777" name="Text Box 8"/>
            <p:cNvSpPr txBox="1">
              <a:spLocks noChangeArrowheads="1"/>
            </p:cNvSpPr>
            <p:nvPr/>
          </p:nvSpPr>
          <p:spPr bwMode="auto">
            <a:xfrm>
              <a:off x="1894" y="1962"/>
              <a:ext cx="2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 dirty="0"/>
                <a:t>G</a:t>
              </a:r>
              <a:endParaRPr lang="en-US" altLang="en-US" b="0" i="1" dirty="0"/>
            </a:p>
          </p:txBody>
        </p:sp>
        <p:sp>
          <p:nvSpPr>
            <p:cNvPr id="32778" name="Text Box 9"/>
            <p:cNvSpPr txBox="1">
              <a:spLocks noChangeArrowheads="1"/>
            </p:cNvSpPr>
            <p:nvPr/>
          </p:nvSpPr>
          <p:spPr bwMode="auto">
            <a:xfrm>
              <a:off x="2672" y="1920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endParaRPr lang="en-US" altLang="en-US" b="0" i="1"/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3056" y="2016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  <a:endParaRPr lang="en-US" altLang="en-US" b="0" i="1"/>
            </a:p>
          </p:txBody>
        </p:sp>
        <p:sp>
          <p:nvSpPr>
            <p:cNvPr id="32780" name="Text Box 11"/>
            <p:cNvSpPr txBox="1">
              <a:spLocks noChangeArrowheads="1"/>
            </p:cNvSpPr>
            <p:nvPr/>
          </p:nvSpPr>
          <p:spPr bwMode="auto">
            <a:xfrm>
              <a:off x="3435" y="1914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R</a:t>
              </a:r>
              <a:endParaRPr lang="en-US" altLang="en-US" b="0" i="1"/>
            </a:p>
          </p:txBody>
        </p:sp>
        <p:sp>
          <p:nvSpPr>
            <p:cNvPr id="32781" name="Text Box 12"/>
            <p:cNvSpPr txBox="1">
              <a:spLocks noChangeArrowheads="1"/>
            </p:cNvSpPr>
            <p:nvPr/>
          </p:nvSpPr>
          <p:spPr bwMode="auto">
            <a:xfrm>
              <a:off x="3835" y="1968"/>
              <a:ext cx="2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itchFamily="-108" charset="0"/>
                  <a:ea typeface="ＭＳ Ｐゴシック" pitchFamily="-108" charset="-128"/>
                </a:defRPr>
              </a:lvl9pPr>
            </a:lstStyle>
            <a:p>
              <a:pPr eaLnBrk="1" hangingPunct="1"/>
              <a:r>
                <a:rPr lang="en-US" altLang="en-US"/>
                <a:t>G</a:t>
              </a:r>
              <a:endParaRPr lang="en-US" altLang="en-US" b="0" i="1"/>
            </a:p>
          </p:txBody>
        </p:sp>
      </p:grpSp>
      <p:pic>
        <p:nvPicPr>
          <p:cNvPr id="2050" name="Picture 2" descr="C:\Users\Aaron\Dropbox\NMR\Figures\Leucine_atoms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874" y="4297499"/>
            <a:ext cx="2250126" cy="23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solidFill>
                  <a:schemeClr val="tx1"/>
                </a:solidFill>
              </a:rPr>
              <a:t>Heteronuclear </a:t>
            </a:r>
            <a:r>
              <a:rPr lang="en-US" altLang="en-US" sz="4400" b="1" dirty="0" smtClean="0">
                <a:solidFill>
                  <a:schemeClr val="tx1"/>
                </a:solidFill>
              </a:rPr>
              <a:t>Triple-Resonance </a:t>
            </a:r>
            <a:r>
              <a:rPr lang="en-US" altLang="en-US" sz="4400" b="1" dirty="0">
                <a:solidFill>
                  <a:schemeClr val="tx1"/>
                </a:solidFill>
              </a:rPr>
              <a:t>Backbone Experiments</a:t>
            </a:r>
          </a:p>
        </p:txBody>
      </p:sp>
      <p:pic>
        <p:nvPicPr>
          <p:cNvPr id="248835" name="Picture 3" descr="Figure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10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22860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1" i="0" dirty="0">
                <a:latin typeface="Candara" panose="020E0502030303020204" pitchFamily="34" charset="0"/>
              </a:rPr>
              <a:t>Names of scalar experiments based on atoms detected </a:t>
            </a:r>
          </a:p>
        </p:txBody>
      </p:sp>
      <p:pic>
        <p:nvPicPr>
          <p:cNvPr id="248837" name="Picture 5" descr="Figure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20574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2590800" y="3657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2590800" y="3657600"/>
            <a:ext cx="304800" cy="152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 flipV="1">
            <a:off x="2590800" y="2438400"/>
            <a:ext cx="3810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5410200" y="1905000"/>
            <a:ext cx="762000" cy="1447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7391400" y="1905000"/>
            <a:ext cx="762000" cy="1447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 for today: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walking</a:t>
            </a:r>
          </a:p>
          <a:p>
            <a:r>
              <a:rPr lang="en-US" dirty="0" smtClean="0"/>
              <a:t>Mapping </a:t>
            </a:r>
            <a:r>
              <a:rPr lang="en-US" dirty="0"/>
              <a:t>spin systems to the protein sequence</a:t>
            </a:r>
          </a:p>
          <a:p>
            <a:r>
              <a:rPr lang="en-US" dirty="0" smtClean="0"/>
              <a:t>Choosing the right triple resonance experiment</a:t>
            </a:r>
          </a:p>
          <a:p>
            <a:r>
              <a:rPr lang="en-US" dirty="0" smtClean="0"/>
              <a:t>Tricks for resolving challenging systems</a:t>
            </a:r>
          </a:p>
          <a:p>
            <a:pPr marL="457200" lvl="1" indent="0">
              <a:buNone/>
            </a:pPr>
            <a:r>
              <a:rPr lang="en-US" dirty="0" smtClean="0"/>
              <a:t>(What to do when the CBCACONH doesn’t cut it!)</a:t>
            </a:r>
          </a:p>
          <a:p>
            <a:r>
              <a:rPr lang="en-US" dirty="0" smtClean="0"/>
              <a:t>Translating assignments to a protein complex</a:t>
            </a:r>
          </a:p>
          <a:p>
            <a:r>
              <a:rPr lang="en-US" dirty="0" smtClean="0"/>
              <a:t>Software packages for spectra visualization</a:t>
            </a:r>
          </a:p>
          <a:p>
            <a:r>
              <a:rPr lang="en-US" dirty="0" smtClean="0"/>
              <a:t>Basic primer of the hands-on tutorial</a:t>
            </a:r>
          </a:p>
          <a:p>
            <a:r>
              <a:rPr lang="en-US" dirty="0" smtClean="0"/>
              <a:t>Using the software: the assignment process</a:t>
            </a:r>
            <a:r>
              <a:rPr lang="en-US" dirty="0"/>
              <a:t> </a:t>
            </a:r>
            <a:r>
              <a:rPr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599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Protein Backbone Assignment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19200" y="1371600"/>
            <a:ext cx="6248400" cy="3276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52600" y="2133600"/>
            <a:ext cx="609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0386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5715000" y="1600200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30118" y="47244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ndara" panose="020E0502030303020204" pitchFamily="34" charset="0"/>
                <a:ea typeface="Cambria Math" pitchFamily="18" charset="0"/>
              </a:rPr>
              <a:t>1</a:t>
            </a:r>
            <a:r>
              <a:rPr lang="en-US" sz="2400" b="1" dirty="0" smtClean="0">
                <a:latin typeface="Candara" panose="020E0502030303020204" pitchFamily="34" charset="0"/>
              </a:rPr>
              <a:t>H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67600" y="266700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ndara" panose="020E0502030303020204" pitchFamily="34" charset="0"/>
                <a:ea typeface="Cambria Math" pitchFamily="18" charset="0"/>
              </a:rPr>
              <a:t>15</a:t>
            </a:r>
            <a:r>
              <a:rPr lang="en-US" sz="2400" b="1" dirty="0" smtClean="0">
                <a:latin typeface="Candara" panose="020E0502030303020204" pitchFamily="34" charset="0"/>
              </a:rPr>
              <a:t>N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019800" y="5334000"/>
            <a:ext cx="762000" cy="457200"/>
            <a:chOff x="6019800" y="5334000"/>
            <a:chExt cx="762000" cy="457200"/>
          </a:xfrm>
        </p:grpSpPr>
        <p:cxnSp>
          <p:nvCxnSpPr>
            <p:cNvPr id="33" name="Curved Connector 32"/>
            <p:cNvCxnSpPr/>
            <p:nvPr/>
          </p:nvCxnSpPr>
          <p:spPr>
            <a:xfrm rot="5400000" flipH="1" flipV="1">
              <a:off x="6096000" y="5486400"/>
              <a:ext cx="457200" cy="152400"/>
            </a:xfrm>
            <a:prstGeom prst="curvedConnector3">
              <a:avLst>
                <a:gd name="adj1" fmla="val -90845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19800" y="57150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477000" y="57150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5" name="Picture 3" descr="C:\Users\Aaron\My Dropbox\NMR\backbone_hsqc-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00721"/>
            <a:ext cx="2606993" cy="14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Connecting Spin Systems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1219200" y="0"/>
            <a:ext cx="6248400" cy="3276600"/>
            <a:chOff x="1219200" y="1371600"/>
            <a:chExt cx="6248400" cy="3276600"/>
          </a:xfrm>
          <a:scene3d>
            <a:camera prst="perspectiveRelaxed">
              <a:rot lat="16800000" lon="0" rev="0"/>
            </a:camera>
            <a:lightRig rig="threePt" dir="t"/>
          </a:scene3d>
        </p:grpSpPr>
        <p:sp>
          <p:nvSpPr>
            <p:cNvPr id="36" name="Rectangle 35"/>
            <p:cNvSpPr/>
            <p:nvPr/>
          </p:nvSpPr>
          <p:spPr>
            <a:xfrm>
              <a:off x="1219200" y="1371600"/>
              <a:ext cx="6248400" cy="3276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133600"/>
              <a:ext cx="609600" cy="609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15000" y="1600200"/>
              <a:ext cx="914400" cy="914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52600" y="1981200"/>
            <a:ext cx="4800600" cy="2971800"/>
            <a:chOff x="1752600" y="1981200"/>
            <a:chExt cx="4800600" cy="29718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266700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028700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324100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086100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096629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067300" y="3467100"/>
              <a:ext cx="2971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905000" y="2209800"/>
            <a:ext cx="4419600" cy="2286000"/>
            <a:chOff x="1905000" y="2209800"/>
            <a:chExt cx="4419600" cy="2286000"/>
          </a:xfrm>
        </p:grpSpPr>
        <p:sp>
          <p:nvSpPr>
            <p:cNvPr id="51" name="Oval 50"/>
            <p:cNvSpPr/>
            <p:nvPr/>
          </p:nvSpPr>
          <p:spPr>
            <a:xfrm>
              <a:off x="1905000" y="22098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905000" y="41148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62400" y="28956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867400" y="22098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67400" y="35052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962400" y="4114800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05000" y="2209800"/>
            <a:ext cx="4419600" cy="2286000"/>
            <a:chOff x="1905000" y="2209800"/>
            <a:chExt cx="4419600" cy="2286000"/>
          </a:xfrm>
        </p:grpSpPr>
        <p:sp>
          <p:nvSpPr>
            <p:cNvPr id="58" name="Oval 57"/>
            <p:cNvSpPr/>
            <p:nvPr/>
          </p:nvSpPr>
          <p:spPr>
            <a:xfrm>
              <a:off x="5867400" y="2209800"/>
              <a:ext cx="4572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905000" y="4114800"/>
              <a:ext cx="4572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962400" y="2895600"/>
              <a:ext cx="4572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rot="16200000" flipH="1">
            <a:off x="5638800" y="3048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H="1">
            <a:off x="2362200" y="2400300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1371600" y="3352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2362200" y="43053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3771900" y="3695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419600" y="3124200"/>
            <a:ext cx="4038600" cy="611188"/>
            <a:chOff x="4419600" y="3124200"/>
            <a:chExt cx="4038600" cy="611188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4419600" y="3124200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 flipH="1" flipV="1">
              <a:off x="6324600" y="3733800"/>
              <a:ext cx="2057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960270" y="16002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867400" y="16002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32180" y="327213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ndara" panose="020E0502030303020204" pitchFamily="34" charset="0"/>
                <a:ea typeface="Cambria Math" pitchFamily="18" charset="0"/>
              </a:rPr>
              <a:t>13</a:t>
            </a:r>
            <a:r>
              <a:rPr lang="en-US" sz="2400" b="1" dirty="0" smtClean="0">
                <a:latin typeface="Candara" panose="020E0502030303020204" pitchFamily="34" charset="0"/>
              </a:rPr>
              <a:t>C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2518" y="101082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ndara" panose="020E0502030303020204" pitchFamily="34" charset="0"/>
                <a:ea typeface="Cambria Math" pitchFamily="18" charset="0"/>
              </a:rPr>
              <a:t>1</a:t>
            </a:r>
            <a:r>
              <a:rPr lang="en-US" sz="2400" b="1" dirty="0" smtClean="0">
                <a:latin typeface="Candara" panose="020E0502030303020204" pitchFamily="34" charset="0"/>
              </a:rPr>
              <a:t>H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94744" y="129540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ndara" panose="020E0502030303020204" pitchFamily="34" charset="0"/>
                <a:ea typeface="Cambria Math" pitchFamily="18" charset="0"/>
              </a:rPr>
              <a:t>15</a:t>
            </a:r>
            <a:r>
              <a:rPr lang="en-US" sz="2400" b="1" dirty="0" smtClean="0">
                <a:latin typeface="Candara" panose="020E0502030303020204" pitchFamily="34" charset="0"/>
              </a:rPr>
              <a:t>N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00979" y="518160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ndara" panose="020E0502030303020204" pitchFamily="34" charset="0"/>
                <a:sym typeface="Wingdings" pitchFamily="2" charset="2"/>
              </a:rPr>
              <a:t>B</a:t>
            </a:r>
            <a:r>
              <a:rPr lang="en-US" dirty="0" smtClean="0"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Candara" panose="020E0502030303020204" pitchFamily="34" charset="0"/>
                <a:sym typeface="Wingdings" pitchFamily="2" charset="2"/>
              </a:rPr>
              <a:t>A</a:t>
            </a:r>
            <a:r>
              <a:rPr lang="en-US" dirty="0" smtClean="0"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Candara" panose="020E0502030303020204" pitchFamily="34" charset="0"/>
                <a:sym typeface="Wingdings" pitchFamily="2" charset="2"/>
              </a:rPr>
              <a:t>C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pic>
        <p:nvPicPr>
          <p:cNvPr id="9218" name="Picture 2" descr="C:\Users\Aaron\My Dropbox\NMR\backbone_hnc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262890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aron\My Dropbox\NMR\backbone_hnco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772" y="5210813"/>
            <a:ext cx="2733028" cy="13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991</Words>
  <Application>Microsoft Office PowerPoint</Application>
  <PresentationFormat>On-screen Show (4:3)</PresentationFormat>
  <Paragraphs>234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What is an assignment?</vt:lpstr>
      <vt:lpstr>Every atom with spin has a Larmor frequency</vt:lpstr>
      <vt:lpstr>Homonuclear 2D Expts </vt:lpstr>
      <vt:lpstr>Double-Resonance Experiments Increases Resolution/Information Content</vt:lpstr>
      <vt:lpstr>Basic Strategy to Assign Resonances</vt:lpstr>
      <vt:lpstr>Heteronuclear Triple-Resonance Backbone Experiments</vt:lpstr>
      <vt:lpstr>Topics for today:</vt:lpstr>
      <vt:lpstr>Protein Backbone Assignment</vt:lpstr>
      <vt:lpstr>Connecting Spin Systems</vt:lpstr>
      <vt:lpstr>Strip Matching View</vt:lpstr>
      <vt:lpstr>Turning Pseudo-residues to Assignments</vt:lpstr>
      <vt:lpstr>PowerPoint Presentation</vt:lpstr>
      <vt:lpstr>Unique spins of some residue types</vt:lpstr>
      <vt:lpstr>Example Assignment</vt:lpstr>
      <vt:lpstr>All Spins Need to “Walk”</vt:lpstr>
      <vt:lpstr>Techniques to interpret tricky assignments</vt:lpstr>
      <vt:lpstr>Selective Amino Acid Labeling</vt:lpstr>
      <vt:lpstr>Secondary Structure Influences Chemical Environment</vt:lpstr>
      <vt:lpstr>Secondary Structure Influences Carbon Chemical Shifts</vt:lpstr>
      <vt:lpstr>Moving back to Homonuclear</vt:lpstr>
      <vt:lpstr>Practical Considerations</vt:lpstr>
      <vt:lpstr>Sample Preparation</vt:lpstr>
      <vt:lpstr>Spectra Sensitivity</vt:lpstr>
      <vt:lpstr>Spectral Resolution</vt:lpstr>
      <vt:lpstr>Choosing what spectra to acquire</vt:lpstr>
      <vt:lpstr>Assignment of a Protein Complex</vt:lpstr>
      <vt:lpstr>Assignments of a Protein-ligand Complex</vt:lpstr>
      <vt:lpstr>Interactions: Equilibrium time scale</vt:lpstr>
      <vt:lpstr>Interactions: Fast Exchange</vt:lpstr>
      <vt:lpstr>Interactions: Slow Exchange</vt:lpstr>
      <vt:lpstr>ZZ-Exchange correlations</vt:lpstr>
      <vt:lpstr>Intro to the Assignment Tutorial</vt:lpstr>
      <vt:lpstr>The Ubiquitin Proteasome System</vt:lpstr>
      <vt:lpstr>Introduction to Ubiquitin</vt:lpstr>
      <vt:lpstr>What are we doing next class?</vt:lpstr>
      <vt:lpstr>Visualization Software</vt:lpstr>
      <vt:lpstr>The Complete Assignment Process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Aaron C Ehlinger</cp:lastModifiedBy>
  <cp:revision>85</cp:revision>
  <dcterms:created xsi:type="dcterms:W3CDTF">2006-08-16T00:00:00Z</dcterms:created>
  <dcterms:modified xsi:type="dcterms:W3CDTF">2014-11-05T16:14:58Z</dcterms:modified>
</cp:coreProperties>
</file>