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29" r:id="rId2"/>
    <p:sldId id="272" r:id="rId3"/>
    <p:sldId id="271" r:id="rId4"/>
    <p:sldId id="319" r:id="rId5"/>
    <p:sldId id="320" r:id="rId6"/>
    <p:sldId id="324" r:id="rId7"/>
    <p:sldId id="318" r:id="rId8"/>
    <p:sldId id="326" r:id="rId9"/>
    <p:sldId id="316" r:id="rId10"/>
    <p:sldId id="258" r:id="rId11"/>
    <p:sldId id="278" r:id="rId12"/>
    <p:sldId id="325" r:id="rId13"/>
    <p:sldId id="261" r:id="rId14"/>
    <p:sldId id="262" r:id="rId15"/>
    <p:sldId id="263" r:id="rId16"/>
    <p:sldId id="327" r:id="rId17"/>
    <p:sldId id="265" r:id="rId18"/>
    <p:sldId id="266" r:id="rId19"/>
    <p:sldId id="267" r:id="rId20"/>
    <p:sldId id="268" r:id="rId21"/>
    <p:sldId id="269" r:id="rId22"/>
    <p:sldId id="293" r:id="rId23"/>
    <p:sldId id="275" r:id="rId24"/>
    <p:sldId id="308" r:id="rId25"/>
    <p:sldId id="280" r:id="rId26"/>
    <p:sldId id="322" r:id="rId27"/>
    <p:sldId id="282" r:id="rId28"/>
    <p:sldId id="264" r:id="rId29"/>
    <p:sldId id="270" r:id="rId30"/>
    <p:sldId id="323" r:id="rId31"/>
    <p:sldId id="286" r:id="rId32"/>
    <p:sldId id="291" r:id="rId33"/>
    <p:sldId id="321" r:id="rId34"/>
    <p:sldId id="287" r:id="rId35"/>
    <p:sldId id="288" r:id="rId36"/>
    <p:sldId id="29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D786E-7CE3-401F-9344-C5FCE8CB2A5E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9E342-5C6E-4472-AB4D-2FB97EE3D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9E342-5C6E-4472-AB4D-2FB97EE3DF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38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1AAE0D-BCC0-4F4D-9B68-C7D50F71993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146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 we care about biomolecules?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36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16002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Proteins Have Too Many Signals! </a:t>
            </a:r>
            <a:br>
              <a:rPr lang="en-US" altLang="en-US" sz="4400" b="1" dirty="0">
                <a:solidFill>
                  <a:schemeClr val="tx1"/>
                </a:solidFill>
              </a:rPr>
            </a:br>
            <a:r>
              <a:rPr lang="en-US" altLang="en-US" sz="4400" b="1" dirty="0">
                <a:solidFill>
                  <a:schemeClr val="tx1"/>
                </a:solidFill>
              </a:rPr>
              <a:t> </a:t>
            </a:r>
            <a:r>
              <a:rPr lang="en-US" altLang="en-US" sz="3600" b="1" i="1" baseline="30000" dirty="0">
                <a:solidFill>
                  <a:schemeClr val="tx1"/>
                </a:solidFill>
              </a:rPr>
              <a:t>1</a:t>
            </a:r>
            <a:r>
              <a:rPr lang="en-US" altLang="en-US" sz="3600" b="1" i="1" dirty="0">
                <a:solidFill>
                  <a:schemeClr val="tx1"/>
                </a:solidFill>
              </a:rPr>
              <a:t>H NMR Spectrum of Ubiquitin</a:t>
            </a:r>
          </a:p>
        </p:txBody>
      </p:sp>
      <p:grpSp>
        <p:nvGrpSpPr>
          <p:cNvPr id="242691" name="Group 3"/>
          <p:cNvGrpSpPr>
            <a:grpSpLocks/>
          </p:cNvGrpSpPr>
          <p:nvPr/>
        </p:nvGrpSpPr>
        <p:grpSpPr bwMode="auto">
          <a:xfrm>
            <a:off x="1600200" y="2057400"/>
            <a:ext cx="5876925" cy="3581400"/>
            <a:chOff x="816" y="1056"/>
            <a:chExt cx="4134" cy="2688"/>
          </a:xfrm>
        </p:grpSpPr>
        <p:pic>
          <p:nvPicPr>
            <p:cNvPr id="242692" name="Picture 4" descr="Figure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1056"/>
              <a:ext cx="4134" cy="26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2693" name="Rectangle 5"/>
            <p:cNvSpPr>
              <a:spLocks noChangeArrowheads="1"/>
            </p:cNvSpPr>
            <p:nvPr/>
          </p:nvSpPr>
          <p:spPr bwMode="auto">
            <a:xfrm>
              <a:off x="3120" y="1200"/>
              <a:ext cx="1008" cy="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4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816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5" name="Rectangle 7"/>
            <p:cNvSpPr>
              <a:spLocks noChangeArrowheads="1"/>
            </p:cNvSpPr>
            <p:nvPr/>
          </p:nvSpPr>
          <p:spPr bwMode="auto">
            <a:xfrm>
              <a:off x="960" y="1152"/>
              <a:ext cx="2400" cy="12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6" name="Rectangle 8"/>
            <p:cNvSpPr>
              <a:spLocks noChangeArrowheads="1"/>
            </p:cNvSpPr>
            <p:nvPr/>
          </p:nvSpPr>
          <p:spPr bwMode="auto">
            <a:xfrm>
              <a:off x="4032" y="1200"/>
              <a:ext cx="624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7" name="Rectangle 9"/>
            <p:cNvSpPr>
              <a:spLocks noChangeArrowheads="1"/>
            </p:cNvSpPr>
            <p:nvPr/>
          </p:nvSpPr>
          <p:spPr bwMode="auto">
            <a:xfrm>
              <a:off x="4128" y="1392"/>
              <a:ext cx="96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8" name="Rectangle 10"/>
            <p:cNvSpPr>
              <a:spLocks noChangeArrowheads="1"/>
            </p:cNvSpPr>
            <p:nvPr/>
          </p:nvSpPr>
          <p:spPr bwMode="auto">
            <a:xfrm>
              <a:off x="960" y="2352"/>
              <a:ext cx="336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2699" name="Text Box 11"/>
          <p:cNvSpPr txBox="1">
            <a:spLocks noChangeArrowheads="1"/>
          </p:cNvSpPr>
          <p:nvPr/>
        </p:nvSpPr>
        <p:spPr bwMode="auto">
          <a:xfrm>
            <a:off x="1828800" y="2286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0"/>
              <a:t>~500 resonances</a:t>
            </a:r>
          </a:p>
        </p:txBody>
      </p:sp>
      <p:sp>
        <p:nvSpPr>
          <p:cNvPr id="242700" name="Text Box 12"/>
          <p:cNvSpPr txBox="1">
            <a:spLocks noChangeArrowheads="1"/>
          </p:cNvSpPr>
          <p:nvPr/>
        </p:nvSpPr>
        <p:spPr bwMode="auto">
          <a:xfrm>
            <a:off x="393700" y="5791200"/>
            <a:ext cx="75873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andara" panose="020E0502030303020204" pitchFamily="34" charset="0"/>
              </a:rPr>
              <a:t>Resolve resonances by multi-dimensional experiments</a:t>
            </a:r>
          </a:p>
        </p:txBody>
      </p:sp>
    </p:spTree>
    <p:extLst>
      <p:ext uri="{BB962C8B-B14F-4D97-AF65-F5344CB8AC3E}">
        <p14:creationId xmlns:p14="http://schemas.microsoft.com/office/powerpoint/2010/main" val="31264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2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0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1524000"/>
          </a:xfrm>
        </p:spPr>
        <p:txBody>
          <a:bodyPr/>
          <a:lstStyle/>
          <a:p>
            <a:r>
              <a:rPr lang="en-US" altLang="en-US" sz="4400" b="1">
                <a:solidFill>
                  <a:schemeClr val="tx1"/>
                </a:solidFill>
              </a:rPr>
              <a:t>Solutions to the Challenges of</a:t>
            </a:r>
            <a:br>
              <a:rPr lang="en-US" altLang="en-US" sz="4400" b="1">
                <a:solidFill>
                  <a:schemeClr val="tx1"/>
                </a:solidFill>
              </a:rPr>
            </a:br>
            <a:r>
              <a:rPr lang="en-US" altLang="en-US" sz="4400" b="1">
                <a:solidFill>
                  <a:schemeClr val="tx1"/>
                </a:solidFill>
              </a:rPr>
              <a:t>Too Many Signals</a:t>
            </a:r>
          </a:p>
        </p:txBody>
      </p:sp>
      <p:sp>
        <p:nvSpPr>
          <p:cNvPr id="231427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610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5613" indent="-455613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1225" indent="-341313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4859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057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6289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861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Aft>
                <a:spcPct val="50000"/>
              </a:spcAft>
            </a:pPr>
            <a:r>
              <a:rPr lang="en-US" altLang="en-US" sz="3200" b="1" i="0" dirty="0">
                <a:latin typeface="Candara" panose="020E0502030303020204" pitchFamily="34" charset="0"/>
              </a:rPr>
              <a:t>Increase dimensionality of spectra to better resolve signals: 1</a:t>
            </a:r>
            <a:r>
              <a:rPr lang="en-US" altLang="en-US" sz="3200" b="1" i="0" dirty="0">
                <a:latin typeface="Candara" panose="020E0502030303020204" pitchFamily="34" charset="0"/>
                <a:sym typeface="Symbol" charset="2"/>
              </a:rPr>
              <a:t>23 </a:t>
            </a:r>
            <a:r>
              <a:rPr lang="en-US" altLang="en-US" sz="3200" b="1" i="0" dirty="0" smtClean="0">
                <a:latin typeface="Candara" panose="020E0502030303020204" pitchFamily="34" charset="0"/>
                <a:sym typeface="Symbol" charset="2"/>
              </a:rPr>
              <a:t>4</a:t>
            </a:r>
          </a:p>
          <a:p>
            <a:pPr marL="0" indent="0">
              <a:spcAft>
                <a:spcPct val="50000"/>
              </a:spcAft>
            </a:pPr>
            <a:r>
              <a:rPr lang="en-US" altLang="en-US" sz="3200" b="1" dirty="0" smtClean="0">
                <a:latin typeface="Candara" panose="020E0502030303020204" pitchFamily="34" charset="0"/>
                <a:sym typeface="Symbol" charset="2"/>
              </a:rPr>
              <a:t>Higher dimensions link spins to one other</a:t>
            </a:r>
            <a:endParaRPr lang="en-US" altLang="en-US" sz="3200" b="1" i="0" dirty="0">
              <a:latin typeface="Candara" panose="020E0502030303020204" pitchFamily="34" charset="0"/>
            </a:endParaRPr>
          </a:p>
        </p:txBody>
      </p:sp>
      <p:grpSp>
        <p:nvGrpSpPr>
          <p:cNvPr id="231428" name="Group 4"/>
          <p:cNvGrpSpPr>
            <a:grpSpLocks/>
          </p:cNvGrpSpPr>
          <p:nvPr/>
        </p:nvGrpSpPr>
        <p:grpSpPr bwMode="auto">
          <a:xfrm>
            <a:off x="2782759" y="4444751"/>
            <a:ext cx="2428875" cy="1843088"/>
            <a:chOff x="3600" y="2448"/>
            <a:chExt cx="1073" cy="788"/>
          </a:xfrm>
        </p:grpSpPr>
        <p:pic>
          <p:nvPicPr>
            <p:cNvPr id="231429" name="Picture 5" descr="Figure2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2688"/>
              <a:ext cx="1056" cy="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1430" name="Arc 6"/>
            <p:cNvSpPr>
              <a:spLocks/>
            </p:cNvSpPr>
            <p:nvPr/>
          </p:nvSpPr>
          <p:spPr bwMode="auto">
            <a:xfrm rot="15436382" flipV="1">
              <a:off x="4052" y="2467"/>
              <a:ext cx="240" cy="297"/>
            </a:xfrm>
            <a:custGeom>
              <a:avLst/>
              <a:gdLst>
                <a:gd name="G0" fmla="+- 14968 0 0"/>
                <a:gd name="G1" fmla="+- 21600 0 0"/>
                <a:gd name="G2" fmla="+- 21600 0 0"/>
                <a:gd name="T0" fmla="*/ 0 w 36568"/>
                <a:gd name="T1" fmla="*/ 6027 h 43200"/>
                <a:gd name="T2" fmla="*/ 10191 w 36568"/>
                <a:gd name="T3" fmla="*/ 42665 h 43200"/>
                <a:gd name="T4" fmla="*/ 14968 w 3656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568" h="43200" fill="none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</a:path>
                <a:path w="36568" h="43200" stroke="0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  <a:lnTo>
                    <a:pt x="14968" y="21600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1" name="Arc 7"/>
            <p:cNvSpPr>
              <a:spLocks/>
            </p:cNvSpPr>
            <p:nvPr/>
          </p:nvSpPr>
          <p:spPr bwMode="auto">
            <a:xfrm rot="18838688" flipV="1">
              <a:off x="4335" y="2637"/>
              <a:ext cx="288" cy="240"/>
            </a:xfrm>
            <a:custGeom>
              <a:avLst/>
              <a:gdLst>
                <a:gd name="G0" fmla="+- 14968 0 0"/>
                <a:gd name="G1" fmla="+- 21600 0 0"/>
                <a:gd name="G2" fmla="+- 21600 0 0"/>
                <a:gd name="T0" fmla="*/ 0 w 36568"/>
                <a:gd name="T1" fmla="*/ 6027 h 43200"/>
                <a:gd name="T2" fmla="*/ 10191 w 36568"/>
                <a:gd name="T3" fmla="*/ 42665 h 43200"/>
                <a:gd name="T4" fmla="*/ 14968 w 3656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568" h="43200" fill="none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</a:path>
                <a:path w="36568" h="43200" stroke="0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  <a:lnTo>
                    <a:pt x="14968" y="21600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2" name="Text Box 8"/>
            <p:cNvSpPr txBox="1">
              <a:spLocks noChangeArrowheads="1"/>
            </p:cNvSpPr>
            <p:nvPr/>
          </p:nvSpPr>
          <p:spPr bwMode="auto">
            <a:xfrm>
              <a:off x="4351" y="2448"/>
              <a:ext cx="14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8000"/>
                <a:t>2</a:t>
              </a:r>
            </a:p>
          </p:txBody>
        </p:sp>
        <p:sp>
          <p:nvSpPr>
            <p:cNvPr id="231433" name="Text Box 9"/>
            <p:cNvSpPr txBox="1">
              <a:spLocks noChangeArrowheads="1"/>
            </p:cNvSpPr>
            <p:nvPr/>
          </p:nvSpPr>
          <p:spPr bwMode="auto">
            <a:xfrm>
              <a:off x="3850" y="2531"/>
              <a:ext cx="14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8000"/>
                <a:t>1</a:t>
              </a:r>
            </a:p>
          </p:txBody>
        </p:sp>
        <p:sp>
          <p:nvSpPr>
            <p:cNvPr id="231434" name="Text Box 10"/>
            <p:cNvSpPr txBox="1">
              <a:spLocks noChangeArrowheads="1"/>
            </p:cNvSpPr>
            <p:nvPr/>
          </p:nvSpPr>
          <p:spPr bwMode="auto">
            <a:xfrm>
              <a:off x="4527" y="2832"/>
              <a:ext cx="14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800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196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4"/>
          <p:cNvGrpSpPr>
            <a:grpSpLocks/>
          </p:cNvGrpSpPr>
          <p:nvPr/>
        </p:nvGrpSpPr>
        <p:grpSpPr bwMode="auto">
          <a:xfrm>
            <a:off x="1524000" y="1295400"/>
            <a:ext cx="6172200" cy="3989388"/>
            <a:chOff x="960" y="816"/>
            <a:chExt cx="3888" cy="2513"/>
          </a:xfrm>
        </p:grpSpPr>
        <p:pic>
          <p:nvPicPr>
            <p:cNvPr id="23563" name="Picture 3" descr="Figure2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3888" cy="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64" name="Rectangle 11"/>
            <p:cNvSpPr>
              <a:spLocks noChangeArrowheads="1"/>
            </p:cNvSpPr>
            <p:nvPr/>
          </p:nvSpPr>
          <p:spPr bwMode="auto">
            <a:xfrm>
              <a:off x="1056" y="912"/>
              <a:ext cx="144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838200"/>
          </a:xfrm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chemeClr val="tx1"/>
                </a:solidFill>
              </a:rPr>
              <a:t>Scalar and Dipolar Coupling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1143000" y="5731164"/>
            <a:ext cx="6734536" cy="461665"/>
          </a:xfrm>
          <a:prstGeom prst="rect">
            <a:avLst/>
          </a:prstGeom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altLang="en-US" dirty="0">
                <a:latin typeface="Candara" panose="020E0502030303020204" pitchFamily="34" charset="0"/>
              </a:rPr>
              <a:t> Coupling of nuclei gives information on structure</a:t>
            </a: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7713663" y="3429000"/>
            <a:ext cx="1139825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altLang="en-US" sz="1800"/>
              <a:t>Through</a:t>
            </a:r>
          </a:p>
          <a:p>
            <a:pPr eaLnBrk="1" hangingPunct="1"/>
            <a:r>
              <a:rPr lang="en-US" altLang="en-US" sz="1800"/>
              <a:t>Bonds</a:t>
            </a:r>
          </a:p>
        </p:txBody>
      </p:sp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290513" y="3429000"/>
            <a:ext cx="1139825" cy="6699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altLang="en-US" sz="1800"/>
              <a:t>Through</a:t>
            </a:r>
          </a:p>
          <a:p>
            <a:pPr eaLnBrk="1" hangingPunct="1"/>
            <a:r>
              <a:rPr lang="en-US" altLang="en-US" sz="1800"/>
              <a:t>Space</a:t>
            </a:r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 flipH="1">
            <a:off x="6781800" y="3810000"/>
            <a:ext cx="91440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12"/>
          <p:cNvSpPr>
            <a:spLocks noChangeShapeType="1"/>
          </p:cNvSpPr>
          <p:nvPr/>
        </p:nvSpPr>
        <p:spPr bwMode="auto">
          <a:xfrm>
            <a:off x="1447800" y="3810000"/>
            <a:ext cx="1143000" cy="304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5"/>
          <p:cNvSpPr>
            <a:spLocks noChangeShapeType="1"/>
          </p:cNvSpPr>
          <p:nvPr/>
        </p:nvSpPr>
        <p:spPr bwMode="auto">
          <a:xfrm flipV="1">
            <a:off x="1676400" y="144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6"/>
          <p:cNvSpPr>
            <a:spLocks noChangeShapeType="1"/>
          </p:cNvSpPr>
          <p:nvPr/>
        </p:nvSpPr>
        <p:spPr bwMode="auto">
          <a:xfrm rot="5400000" flipH="1">
            <a:off x="1828800" y="1295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1447800"/>
          </a:xfrm>
          <a:ln/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2</a:t>
            </a:r>
            <a:r>
              <a:rPr lang="en-US" altLang="en-US" sz="4400" b="1" dirty="0">
                <a:solidFill>
                  <a:schemeClr val="tx1"/>
                </a:solidFill>
              </a:rPr>
              <a:t>D NMR: Coupling is the Key</a:t>
            </a:r>
            <a:endParaRPr lang="en-US" altLang="en-US" sz="3600" b="1" i="1" dirty="0">
              <a:solidFill>
                <a:schemeClr val="tx1"/>
              </a:solidFill>
            </a:endParaRPr>
          </a:p>
        </p:txBody>
      </p:sp>
      <p:pic>
        <p:nvPicPr>
          <p:cNvPr id="234499" name="Picture 3" descr="Figure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7475" y="2992438"/>
            <a:ext cx="48768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4501" name="Line 5"/>
          <p:cNvSpPr>
            <a:spLocks noChangeShapeType="1"/>
          </p:cNvSpPr>
          <p:nvPr/>
        </p:nvSpPr>
        <p:spPr bwMode="auto">
          <a:xfrm flipH="1">
            <a:off x="4648200" y="3077154"/>
            <a:ext cx="609600" cy="585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504" name="AutoShape 8"/>
          <p:cNvSpPr>
            <a:spLocks/>
          </p:cNvSpPr>
          <p:nvPr/>
        </p:nvSpPr>
        <p:spPr bwMode="auto">
          <a:xfrm rot="-5400000">
            <a:off x="2781300" y="2786063"/>
            <a:ext cx="228600" cy="2743200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5" name="Text Box 9"/>
          <p:cNvSpPr txBox="1">
            <a:spLocks noChangeArrowheads="1"/>
          </p:cNvSpPr>
          <p:nvPr/>
        </p:nvSpPr>
        <p:spPr bwMode="auto">
          <a:xfrm>
            <a:off x="762000" y="469265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 i="0"/>
              <a:t>Same as 1D experiment</a:t>
            </a:r>
          </a:p>
        </p:txBody>
      </p:sp>
      <p:sp>
        <p:nvSpPr>
          <p:cNvPr id="234506" name="Text Box 10"/>
          <p:cNvSpPr txBox="1">
            <a:spLocks noChangeArrowheads="1"/>
          </p:cNvSpPr>
          <p:nvPr/>
        </p:nvSpPr>
        <p:spPr bwMode="auto">
          <a:xfrm>
            <a:off x="1295400" y="2838450"/>
            <a:ext cx="1059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 dirty="0" smtClean="0"/>
              <a:t>90° </a:t>
            </a:r>
            <a:r>
              <a:rPr lang="en-US" altLang="en-US" sz="1800" b="1" i="0" dirty="0"/>
              <a:t>pulse</a:t>
            </a:r>
          </a:p>
        </p:txBody>
      </p:sp>
      <p:sp>
        <p:nvSpPr>
          <p:cNvPr id="234507" name="Line 11"/>
          <p:cNvSpPr>
            <a:spLocks noChangeShapeType="1"/>
          </p:cNvSpPr>
          <p:nvPr/>
        </p:nvSpPr>
        <p:spPr bwMode="auto">
          <a:xfrm>
            <a:off x="2362200" y="3128963"/>
            <a:ext cx="53340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508" name="Line 12"/>
          <p:cNvSpPr>
            <a:spLocks noChangeShapeType="1"/>
          </p:cNvSpPr>
          <p:nvPr/>
        </p:nvSpPr>
        <p:spPr bwMode="auto">
          <a:xfrm flipV="1">
            <a:off x="2209800" y="4271963"/>
            <a:ext cx="838200" cy="4968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34510" name="Picture 14" descr="Figure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5299075"/>
            <a:ext cx="16764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511" name="Picture 15" descr="Figure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0200" y="5299075"/>
            <a:ext cx="1371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4512" name="Arc 16"/>
          <p:cNvSpPr>
            <a:spLocks/>
          </p:cNvSpPr>
          <p:nvPr/>
        </p:nvSpPr>
        <p:spPr bwMode="auto">
          <a:xfrm rot="15436382" flipV="1">
            <a:off x="6888957" y="4949031"/>
            <a:ext cx="381000" cy="471487"/>
          </a:xfrm>
          <a:custGeom>
            <a:avLst/>
            <a:gdLst>
              <a:gd name="G0" fmla="+- 14968 0 0"/>
              <a:gd name="G1" fmla="+- 21600 0 0"/>
              <a:gd name="G2" fmla="+- 21600 0 0"/>
              <a:gd name="T0" fmla="*/ 0 w 36568"/>
              <a:gd name="T1" fmla="*/ 6027 h 43200"/>
              <a:gd name="T2" fmla="*/ 10191 w 36568"/>
              <a:gd name="T3" fmla="*/ 42665 h 43200"/>
              <a:gd name="T4" fmla="*/ 14968 w 36568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568" h="43200" fill="none" extrusionOk="0">
                <a:moveTo>
                  <a:pt x="-1" y="6026"/>
                </a:moveTo>
                <a:cubicBezTo>
                  <a:pt x="4023" y="2159"/>
                  <a:pt x="9387" y="-1"/>
                  <a:pt x="14968" y="0"/>
                </a:cubicBezTo>
                <a:cubicBezTo>
                  <a:pt x="26897" y="0"/>
                  <a:pt x="36568" y="9670"/>
                  <a:pt x="36568" y="21600"/>
                </a:cubicBezTo>
                <a:cubicBezTo>
                  <a:pt x="36568" y="33529"/>
                  <a:pt x="26897" y="43200"/>
                  <a:pt x="14968" y="43200"/>
                </a:cubicBezTo>
                <a:cubicBezTo>
                  <a:pt x="13360" y="43200"/>
                  <a:pt x="11758" y="43020"/>
                  <a:pt x="10190" y="42665"/>
                </a:cubicBezTo>
              </a:path>
              <a:path w="36568" h="43200" stroke="0" extrusionOk="0">
                <a:moveTo>
                  <a:pt x="-1" y="6026"/>
                </a:moveTo>
                <a:cubicBezTo>
                  <a:pt x="4023" y="2159"/>
                  <a:pt x="9387" y="-1"/>
                  <a:pt x="14968" y="0"/>
                </a:cubicBezTo>
                <a:cubicBezTo>
                  <a:pt x="26897" y="0"/>
                  <a:pt x="36568" y="9670"/>
                  <a:pt x="36568" y="21600"/>
                </a:cubicBezTo>
                <a:cubicBezTo>
                  <a:pt x="36568" y="33529"/>
                  <a:pt x="26897" y="43200"/>
                  <a:pt x="14968" y="43200"/>
                </a:cubicBezTo>
                <a:cubicBezTo>
                  <a:pt x="13360" y="43200"/>
                  <a:pt x="11758" y="43020"/>
                  <a:pt x="10190" y="42665"/>
                </a:cubicBezTo>
                <a:lnTo>
                  <a:pt x="14968" y="2160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3" name="Arc 17"/>
          <p:cNvSpPr>
            <a:spLocks/>
          </p:cNvSpPr>
          <p:nvPr/>
        </p:nvSpPr>
        <p:spPr bwMode="auto">
          <a:xfrm rot="15436382" flipV="1">
            <a:off x="4642644" y="5025231"/>
            <a:ext cx="381000" cy="471488"/>
          </a:xfrm>
          <a:custGeom>
            <a:avLst/>
            <a:gdLst>
              <a:gd name="G0" fmla="+- 14968 0 0"/>
              <a:gd name="G1" fmla="+- 21600 0 0"/>
              <a:gd name="G2" fmla="+- 21600 0 0"/>
              <a:gd name="T0" fmla="*/ 0 w 36568"/>
              <a:gd name="T1" fmla="*/ 6027 h 43200"/>
              <a:gd name="T2" fmla="*/ 10191 w 36568"/>
              <a:gd name="T3" fmla="*/ 42665 h 43200"/>
              <a:gd name="T4" fmla="*/ 14968 w 36568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568" h="43200" fill="none" extrusionOk="0">
                <a:moveTo>
                  <a:pt x="-1" y="6026"/>
                </a:moveTo>
                <a:cubicBezTo>
                  <a:pt x="4023" y="2159"/>
                  <a:pt x="9387" y="-1"/>
                  <a:pt x="14968" y="0"/>
                </a:cubicBezTo>
                <a:cubicBezTo>
                  <a:pt x="26897" y="0"/>
                  <a:pt x="36568" y="9670"/>
                  <a:pt x="36568" y="21600"/>
                </a:cubicBezTo>
                <a:cubicBezTo>
                  <a:pt x="36568" y="33529"/>
                  <a:pt x="26897" y="43200"/>
                  <a:pt x="14968" y="43200"/>
                </a:cubicBezTo>
                <a:cubicBezTo>
                  <a:pt x="13360" y="43200"/>
                  <a:pt x="11758" y="43020"/>
                  <a:pt x="10190" y="42665"/>
                </a:cubicBezTo>
              </a:path>
              <a:path w="36568" h="43200" stroke="0" extrusionOk="0">
                <a:moveTo>
                  <a:pt x="-1" y="6026"/>
                </a:moveTo>
                <a:cubicBezTo>
                  <a:pt x="4023" y="2159"/>
                  <a:pt x="9387" y="-1"/>
                  <a:pt x="14968" y="0"/>
                </a:cubicBezTo>
                <a:cubicBezTo>
                  <a:pt x="26897" y="0"/>
                  <a:pt x="36568" y="9670"/>
                  <a:pt x="36568" y="21600"/>
                </a:cubicBezTo>
                <a:cubicBezTo>
                  <a:pt x="36568" y="33529"/>
                  <a:pt x="26897" y="43200"/>
                  <a:pt x="14968" y="43200"/>
                </a:cubicBezTo>
                <a:cubicBezTo>
                  <a:pt x="13360" y="43200"/>
                  <a:pt x="11758" y="43020"/>
                  <a:pt x="10190" y="42665"/>
                </a:cubicBezTo>
                <a:lnTo>
                  <a:pt x="14968" y="2160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4" name="Text Box 18"/>
          <p:cNvSpPr txBox="1">
            <a:spLocks noChangeArrowheads="1"/>
          </p:cNvSpPr>
          <p:nvPr/>
        </p:nvSpPr>
        <p:spPr bwMode="auto">
          <a:xfrm>
            <a:off x="4267200" y="5102225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 i="0"/>
              <a:t>t</a:t>
            </a:r>
            <a:r>
              <a:rPr lang="en-US" altLang="en-US" sz="1600" b="1" i="0" baseline="-8000"/>
              <a:t>1</a:t>
            </a:r>
          </a:p>
        </p:txBody>
      </p:sp>
      <p:sp>
        <p:nvSpPr>
          <p:cNvPr id="234515" name="Text Box 19"/>
          <p:cNvSpPr txBox="1">
            <a:spLocks noChangeArrowheads="1"/>
          </p:cNvSpPr>
          <p:nvPr/>
        </p:nvSpPr>
        <p:spPr bwMode="auto">
          <a:xfrm>
            <a:off x="7391400" y="5070475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 i="0"/>
              <a:t>t</a:t>
            </a:r>
            <a:r>
              <a:rPr lang="en-US" altLang="en-US" sz="1600" b="1" i="0" baseline="-8000"/>
              <a:t>2</a:t>
            </a:r>
          </a:p>
        </p:txBody>
      </p:sp>
      <p:sp>
        <p:nvSpPr>
          <p:cNvPr id="234516" name="Text Box 20"/>
          <p:cNvSpPr txBox="1">
            <a:spLocks noChangeArrowheads="1"/>
          </p:cNvSpPr>
          <p:nvPr/>
        </p:nvSpPr>
        <p:spPr bwMode="auto">
          <a:xfrm>
            <a:off x="6519863" y="5049838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 i="0"/>
              <a:t>t</a:t>
            </a:r>
            <a:r>
              <a:rPr lang="en-US" altLang="en-US" sz="1600" b="1" i="0" baseline="-8000"/>
              <a:t>1</a:t>
            </a:r>
          </a:p>
        </p:txBody>
      </p:sp>
      <p:sp>
        <p:nvSpPr>
          <p:cNvPr id="234517" name="Text Box 21"/>
          <p:cNvSpPr txBox="1">
            <a:spLocks noChangeArrowheads="1"/>
          </p:cNvSpPr>
          <p:nvPr/>
        </p:nvSpPr>
        <p:spPr bwMode="auto">
          <a:xfrm>
            <a:off x="5130800" y="5102225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 i="0"/>
              <a:t>t</a:t>
            </a:r>
            <a:r>
              <a:rPr lang="en-US" altLang="en-US" sz="1600" b="1" i="0" baseline="-8000"/>
              <a:t>2</a:t>
            </a:r>
          </a:p>
        </p:txBody>
      </p:sp>
      <p:sp>
        <p:nvSpPr>
          <p:cNvPr id="234518" name="Text Box 22"/>
          <p:cNvSpPr txBox="1">
            <a:spLocks noChangeArrowheads="1"/>
          </p:cNvSpPr>
          <p:nvPr/>
        </p:nvSpPr>
        <p:spPr bwMode="auto">
          <a:xfrm>
            <a:off x="4267200" y="2406650"/>
            <a:ext cx="2590800" cy="64633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800" b="1" i="0" dirty="0">
                <a:solidFill>
                  <a:srgbClr val="FF0000"/>
                </a:solidFill>
                <a:latin typeface="Candara" panose="020E0502030303020204" pitchFamily="34" charset="0"/>
              </a:rPr>
              <a:t>Transfers </a:t>
            </a:r>
            <a:r>
              <a:rPr lang="en-US" altLang="en-US" sz="1800" b="1" i="0" dirty="0" smtClean="0">
                <a:solidFill>
                  <a:srgbClr val="FF0000"/>
                </a:solidFill>
                <a:latin typeface="Candara" panose="020E0502030303020204" pitchFamily="34" charset="0"/>
              </a:rPr>
              <a:t>magnetization between coupled </a:t>
            </a:r>
            <a:r>
              <a:rPr lang="en-US" altLang="en-US" sz="1800" b="1" i="0" dirty="0">
                <a:solidFill>
                  <a:srgbClr val="FF0000"/>
                </a:solidFill>
                <a:latin typeface="Candara" panose="020E0502030303020204" pitchFamily="34" charset="0"/>
              </a:rPr>
              <a:t>spins</a:t>
            </a:r>
          </a:p>
        </p:txBody>
      </p:sp>
    </p:spTree>
    <p:extLst>
      <p:ext uri="{BB962C8B-B14F-4D97-AF65-F5344CB8AC3E}">
        <p14:creationId xmlns:p14="http://schemas.microsoft.com/office/powerpoint/2010/main" val="306022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14400"/>
          </a:xfrm>
          <a:ln/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The </a:t>
            </a:r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2</a:t>
            </a:r>
            <a:r>
              <a:rPr lang="en-US" altLang="en-US" sz="4400" b="1" dirty="0">
                <a:solidFill>
                  <a:schemeClr val="tx1"/>
                </a:solidFill>
              </a:rPr>
              <a:t>D NMR Spectrum</a:t>
            </a:r>
          </a:p>
        </p:txBody>
      </p:sp>
      <p:sp>
        <p:nvSpPr>
          <p:cNvPr id="235523" name="Text Box 3"/>
          <p:cNvSpPr txBox="1">
            <a:spLocks noChangeArrowheads="1"/>
          </p:cNvSpPr>
          <p:nvPr/>
        </p:nvSpPr>
        <p:spPr bwMode="auto">
          <a:xfrm>
            <a:off x="357188" y="1752600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Pulse Sequence</a:t>
            </a:r>
          </a:p>
        </p:txBody>
      </p:sp>
      <p:sp>
        <p:nvSpPr>
          <p:cNvPr id="235524" name="Text Box 4"/>
          <p:cNvSpPr txBox="1">
            <a:spLocks noChangeArrowheads="1"/>
          </p:cNvSpPr>
          <p:nvPr/>
        </p:nvSpPr>
        <p:spPr bwMode="auto">
          <a:xfrm>
            <a:off x="762000" y="3657600"/>
            <a:ext cx="159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Spectrum</a:t>
            </a:r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7391400" y="5257800"/>
            <a:ext cx="1524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7239000" y="4343400"/>
            <a:ext cx="1524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7" name="Rectangle 7"/>
          <p:cNvSpPr>
            <a:spLocks noChangeArrowheads="1"/>
          </p:cNvSpPr>
          <p:nvPr/>
        </p:nvSpPr>
        <p:spPr bwMode="auto">
          <a:xfrm>
            <a:off x="5943600" y="5486400"/>
            <a:ext cx="12192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35528" name="Picture 8" descr="Figure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90800" y="2438400"/>
            <a:ext cx="3609975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29" name="Picture 9" descr="Figure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2800" y="1219200"/>
            <a:ext cx="48768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30" name="Line 10"/>
          <p:cNvSpPr>
            <a:spLocks noChangeShapeType="1"/>
          </p:cNvSpPr>
          <p:nvPr/>
        </p:nvSpPr>
        <p:spPr bwMode="auto">
          <a:xfrm flipH="1">
            <a:off x="5334000" y="4800600"/>
            <a:ext cx="669925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235531" name="Text Box 11"/>
          <p:cNvSpPr txBox="1">
            <a:spLocks noChangeArrowheads="1"/>
          </p:cNvSpPr>
          <p:nvPr/>
        </p:nvSpPr>
        <p:spPr bwMode="auto">
          <a:xfrm>
            <a:off x="5927725" y="45720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 i="0" dirty="0">
                <a:solidFill>
                  <a:srgbClr val="FF0000"/>
                </a:solidFill>
              </a:rPr>
              <a:t>Coupled spins</a:t>
            </a:r>
          </a:p>
        </p:txBody>
      </p:sp>
      <p:sp>
        <p:nvSpPr>
          <p:cNvPr id="235532" name="Text Box 12"/>
          <p:cNvSpPr txBox="1">
            <a:spLocks noChangeArrowheads="1"/>
          </p:cNvSpPr>
          <p:nvPr/>
        </p:nvSpPr>
        <p:spPr bwMode="auto">
          <a:xfrm>
            <a:off x="685800" y="4568825"/>
            <a:ext cx="170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 dirty="0">
                <a:solidFill>
                  <a:srgbClr val="FF0000"/>
                </a:solidFill>
              </a:rPr>
              <a:t>Before mixing</a:t>
            </a:r>
          </a:p>
        </p:txBody>
      </p:sp>
      <p:sp>
        <p:nvSpPr>
          <p:cNvPr id="235533" name="Line 13"/>
          <p:cNvSpPr>
            <a:spLocks noChangeShapeType="1"/>
          </p:cNvSpPr>
          <p:nvPr/>
        </p:nvSpPr>
        <p:spPr bwMode="auto">
          <a:xfrm flipV="1">
            <a:off x="2209800" y="4572000"/>
            <a:ext cx="441325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34" name="Line 14"/>
          <p:cNvSpPr>
            <a:spLocks noChangeShapeType="1"/>
          </p:cNvSpPr>
          <p:nvPr/>
        </p:nvSpPr>
        <p:spPr bwMode="auto">
          <a:xfrm flipV="1">
            <a:off x="2514601" y="6065044"/>
            <a:ext cx="1143000" cy="18335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35" name="Text Box 15"/>
          <p:cNvSpPr txBox="1">
            <a:spLocks noChangeArrowheads="1"/>
          </p:cNvSpPr>
          <p:nvPr/>
        </p:nvSpPr>
        <p:spPr bwMode="auto">
          <a:xfrm>
            <a:off x="1196975" y="6065044"/>
            <a:ext cx="1393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800" b="1" i="0" dirty="0">
                <a:solidFill>
                  <a:srgbClr val="FF0000"/>
                </a:solidFill>
              </a:rPr>
              <a:t>After mixing</a:t>
            </a:r>
          </a:p>
        </p:txBody>
      </p:sp>
      <p:grpSp>
        <p:nvGrpSpPr>
          <p:cNvPr id="235544" name="Group 24"/>
          <p:cNvGrpSpPr>
            <a:grpSpLocks/>
          </p:cNvGrpSpPr>
          <p:nvPr/>
        </p:nvGrpSpPr>
        <p:grpSpPr bwMode="auto">
          <a:xfrm>
            <a:off x="6934200" y="3276600"/>
            <a:ext cx="1371600" cy="1098550"/>
            <a:chOff x="4512" y="2064"/>
            <a:chExt cx="864" cy="692"/>
          </a:xfrm>
        </p:grpSpPr>
        <p:pic>
          <p:nvPicPr>
            <p:cNvPr id="235540" name="Picture 20" descr="Figure2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2208"/>
              <a:ext cx="864" cy="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5541" name="Arc 21"/>
            <p:cNvSpPr>
              <a:spLocks/>
            </p:cNvSpPr>
            <p:nvPr/>
          </p:nvSpPr>
          <p:spPr bwMode="auto">
            <a:xfrm rot="15436382" flipV="1">
              <a:off x="4829" y="2035"/>
              <a:ext cx="240" cy="297"/>
            </a:xfrm>
            <a:custGeom>
              <a:avLst/>
              <a:gdLst>
                <a:gd name="G0" fmla="+- 14968 0 0"/>
                <a:gd name="G1" fmla="+- 21600 0 0"/>
                <a:gd name="G2" fmla="+- 21600 0 0"/>
                <a:gd name="T0" fmla="*/ 0 w 36568"/>
                <a:gd name="T1" fmla="*/ 6027 h 43200"/>
                <a:gd name="T2" fmla="*/ 10191 w 36568"/>
                <a:gd name="T3" fmla="*/ 42665 h 43200"/>
                <a:gd name="T4" fmla="*/ 14968 w 3656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568" h="43200" fill="none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</a:path>
                <a:path w="36568" h="43200" stroke="0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  <a:lnTo>
                    <a:pt x="14968" y="21600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42" name="Text Box 22"/>
            <p:cNvSpPr txBox="1">
              <a:spLocks noChangeArrowheads="1"/>
            </p:cNvSpPr>
            <p:nvPr/>
          </p:nvSpPr>
          <p:spPr bwMode="auto">
            <a:xfrm>
              <a:off x="4592" y="2084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8000"/>
                <a:t>1</a:t>
              </a:r>
            </a:p>
          </p:txBody>
        </p:sp>
        <p:sp>
          <p:nvSpPr>
            <p:cNvPr id="235543" name="Text Box 23"/>
            <p:cNvSpPr txBox="1">
              <a:spLocks noChangeArrowheads="1"/>
            </p:cNvSpPr>
            <p:nvPr/>
          </p:nvSpPr>
          <p:spPr bwMode="auto">
            <a:xfrm>
              <a:off x="5136" y="2084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800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88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15240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The Power of </a:t>
            </a:r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2</a:t>
            </a:r>
            <a:r>
              <a:rPr lang="en-US" altLang="en-US" sz="4400" b="1" dirty="0">
                <a:solidFill>
                  <a:schemeClr val="tx1"/>
                </a:solidFill>
              </a:rPr>
              <a:t>D NMR:</a:t>
            </a:r>
            <a:br>
              <a:rPr lang="en-US" altLang="en-US" sz="4400" b="1" dirty="0">
                <a:solidFill>
                  <a:schemeClr val="tx1"/>
                </a:solidFill>
              </a:rPr>
            </a:br>
            <a:r>
              <a:rPr lang="en-US" altLang="en-US" sz="4400" b="1" dirty="0">
                <a:solidFill>
                  <a:schemeClr val="tx1"/>
                </a:solidFill>
              </a:rPr>
              <a:t>Resolving Overlapping Signals</a:t>
            </a:r>
          </a:p>
        </p:txBody>
      </p:sp>
      <p:grpSp>
        <p:nvGrpSpPr>
          <p:cNvPr id="236547" name="Group 3"/>
          <p:cNvGrpSpPr>
            <a:grpSpLocks/>
          </p:cNvGrpSpPr>
          <p:nvPr/>
        </p:nvGrpSpPr>
        <p:grpSpPr bwMode="auto">
          <a:xfrm>
            <a:off x="1905000" y="1981200"/>
            <a:ext cx="3886200" cy="1066800"/>
            <a:chOff x="1680" y="1248"/>
            <a:chExt cx="2448" cy="672"/>
          </a:xfrm>
        </p:grpSpPr>
        <p:sp>
          <p:nvSpPr>
            <p:cNvPr id="236548" name="Line 4"/>
            <p:cNvSpPr>
              <a:spLocks noChangeShapeType="1"/>
            </p:cNvSpPr>
            <p:nvPr/>
          </p:nvSpPr>
          <p:spPr bwMode="auto">
            <a:xfrm>
              <a:off x="1680" y="1920"/>
              <a:ext cx="24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49" name="Line 5"/>
            <p:cNvSpPr>
              <a:spLocks noChangeShapeType="1"/>
            </p:cNvSpPr>
            <p:nvPr/>
          </p:nvSpPr>
          <p:spPr bwMode="auto">
            <a:xfrm>
              <a:off x="1680" y="1856"/>
              <a:ext cx="7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0" name="Line 6"/>
            <p:cNvSpPr>
              <a:spLocks noChangeShapeType="1"/>
            </p:cNvSpPr>
            <p:nvPr/>
          </p:nvSpPr>
          <p:spPr bwMode="auto">
            <a:xfrm>
              <a:off x="3727" y="1856"/>
              <a:ext cx="36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1" name="Freeform 7"/>
            <p:cNvSpPr>
              <a:spLocks/>
            </p:cNvSpPr>
            <p:nvPr/>
          </p:nvSpPr>
          <p:spPr bwMode="auto">
            <a:xfrm>
              <a:off x="3646" y="1248"/>
              <a:ext cx="81" cy="608"/>
            </a:xfrm>
            <a:custGeom>
              <a:avLst/>
              <a:gdLst>
                <a:gd name="T0" fmla="*/ 96 w 96"/>
                <a:gd name="T1" fmla="*/ 912 h 912"/>
                <a:gd name="T2" fmla="*/ 48 w 96"/>
                <a:gd name="T3" fmla="*/ 0 h 912"/>
                <a:gd name="T4" fmla="*/ 0 w 96"/>
                <a:gd name="T5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912">
                  <a:moveTo>
                    <a:pt x="96" y="912"/>
                  </a:moveTo>
                  <a:cubicBezTo>
                    <a:pt x="80" y="456"/>
                    <a:pt x="64" y="0"/>
                    <a:pt x="48" y="0"/>
                  </a:cubicBezTo>
                  <a:cubicBezTo>
                    <a:pt x="32" y="0"/>
                    <a:pt x="8" y="760"/>
                    <a:pt x="0" y="91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2" name="Line 8"/>
            <p:cNvSpPr>
              <a:spLocks noChangeShapeType="1"/>
            </p:cNvSpPr>
            <p:nvPr/>
          </p:nvSpPr>
          <p:spPr bwMode="auto">
            <a:xfrm>
              <a:off x="2483" y="1856"/>
              <a:ext cx="8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3" name="Line 9"/>
            <p:cNvSpPr>
              <a:spLocks noChangeShapeType="1"/>
            </p:cNvSpPr>
            <p:nvPr/>
          </p:nvSpPr>
          <p:spPr bwMode="auto">
            <a:xfrm>
              <a:off x="3366" y="1856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4" name="Freeform 10"/>
            <p:cNvSpPr>
              <a:spLocks/>
            </p:cNvSpPr>
            <p:nvPr/>
          </p:nvSpPr>
          <p:spPr bwMode="auto">
            <a:xfrm>
              <a:off x="3648" y="1296"/>
              <a:ext cx="144" cy="576"/>
            </a:xfrm>
            <a:custGeom>
              <a:avLst/>
              <a:gdLst>
                <a:gd name="T0" fmla="*/ 96 w 96"/>
                <a:gd name="T1" fmla="*/ 912 h 912"/>
                <a:gd name="T2" fmla="*/ 48 w 96"/>
                <a:gd name="T3" fmla="*/ 0 h 912"/>
                <a:gd name="T4" fmla="*/ 0 w 96"/>
                <a:gd name="T5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912">
                  <a:moveTo>
                    <a:pt x="96" y="912"/>
                  </a:moveTo>
                  <a:cubicBezTo>
                    <a:pt x="80" y="456"/>
                    <a:pt x="64" y="0"/>
                    <a:pt x="48" y="0"/>
                  </a:cubicBezTo>
                  <a:cubicBezTo>
                    <a:pt x="32" y="0"/>
                    <a:pt x="8" y="760"/>
                    <a:pt x="0" y="912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5" name="Freeform 11"/>
            <p:cNvSpPr>
              <a:spLocks/>
            </p:cNvSpPr>
            <p:nvPr/>
          </p:nvSpPr>
          <p:spPr bwMode="auto">
            <a:xfrm>
              <a:off x="2400" y="1248"/>
              <a:ext cx="81" cy="608"/>
            </a:xfrm>
            <a:custGeom>
              <a:avLst/>
              <a:gdLst>
                <a:gd name="T0" fmla="*/ 96 w 96"/>
                <a:gd name="T1" fmla="*/ 912 h 912"/>
                <a:gd name="T2" fmla="*/ 48 w 96"/>
                <a:gd name="T3" fmla="*/ 0 h 912"/>
                <a:gd name="T4" fmla="*/ 0 w 96"/>
                <a:gd name="T5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912">
                  <a:moveTo>
                    <a:pt x="96" y="912"/>
                  </a:moveTo>
                  <a:cubicBezTo>
                    <a:pt x="80" y="456"/>
                    <a:pt x="64" y="0"/>
                    <a:pt x="48" y="0"/>
                  </a:cubicBezTo>
                  <a:cubicBezTo>
                    <a:pt x="32" y="0"/>
                    <a:pt x="8" y="760"/>
                    <a:pt x="0" y="912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6" name="Freeform 12"/>
            <p:cNvSpPr>
              <a:spLocks/>
            </p:cNvSpPr>
            <p:nvPr/>
          </p:nvSpPr>
          <p:spPr bwMode="auto">
            <a:xfrm>
              <a:off x="3279" y="1248"/>
              <a:ext cx="81" cy="608"/>
            </a:xfrm>
            <a:custGeom>
              <a:avLst/>
              <a:gdLst>
                <a:gd name="T0" fmla="*/ 96 w 96"/>
                <a:gd name="T1" fmla="*/ 912 h 912"/>
                <a:gd name="T2" fmla="*/ 48 w 96"/>
                <a:gd name="T3" fmla="*/ 0 h 912"/>
                <a:gd name="T4" fmla="*/ 0 w 96"/>
                <a:gd name="T5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912">
                  <a:moveTo>
                    <a:pt x="96" y="912"/>
                  </a:moveTo>
                  <a:cubicBezTo>
                    <a:pt x="80" y="456"/>
                    <a:pt x="64" y="0"/>
                    <a:pt x="48" y="0"/>
                  </a:cubicBezTo>
                  <a:cubicBezTo>
                    <a:pt x="32" y="0"/>
                    <a:pt x="8" y="760"/>
                    <a:pt x="0" y="91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6557" name="Line 13"/>
          <p:cNvSpPr>
            <a:spLocks noChangeShapeType="1"/>
          </p:cNvSpPr>
          <p:nvPr/>
        </p:nvSpPr>
        <p:spPr bwMode="auto">
          <a:xfrm>
            <a:off x="2667000" y="35052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58" name="Line 14"/>
          <p:cNvSpPr>
            <a:spLocks noChangeShapeType="1"/>
          </p:cNvSpPr>
          <p:nvPr/>
        </p:nvSpPr>
        <p:spPr bwMode="auto">
          <a:xfrm rot="-5400000">
            <a:off x="1219200" y="49530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59" name="Line 15"/>
          <p:cNvSpPr>
            <a:spLocks noChangeShapeType="1"/>
          </p:cNvSpPr>
          <p:nvPr/>
        </p:nvSpPr>
        <p:spPr bwMode="auto">
          <a:xfrm rot="-5400000">
            <a:off x="4114800" y="49530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60" name="Line 16"/>
          <p:cNvSpPr>
            <a:spLocks noChangeShapeType="1"/>
          </p:cNvSpPr>
          <p:nvPr/>
        </p:nvSpPr>
        <p:spPr bwMode="auto">
          <a:xfrm>
            <a:off x="2667000" y="64008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61" name="Oval 17"/>
          <p:cNvSpPr>
            <a:spLocks noChangeArrowheads="1"/>
          </p:cNvSpPr>
          <p:nvPr/>
        </p:nvSpPr>
        <p:spPr bwMode="auto">
          <a:xfrm>
            <a:off x="2971800" y="5791200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62" name="Oval 18"/>
          <p:cNvSpPr>
            <a:spLocks noChangeArrowheads="1"/>
          </p:cNvSpPr>
          <p:nvPr/>
        </p:nvSpPr>
        <p:spPr bwMode="auto">
          <a:xfrm>
            <a:off x="5029200" y="3733800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63" name="Oval 19"/>
          <p:cNvSpPr>
            <a:spLocks noChangeArrowheads="1"/>
          </p:cNvSpPr>
          <p:nvPr/>
        </p:nvSpPr>
        <p:spPr bwMode="auto">
          <a:xfrm>
            <a:off x="4953000" y="38100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64" name="Oval 20"/>
          <p:cNvSpPr>
            <a:spLocks noChangeArrowheads="1"/>
          </p:cNvSpPr>
          <p:nvPr/>
        </p:nvSpPr>
        <p:spPr bwMode="auto">
          <a:xfrm>
            <a:off x="4343400" y="44196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65" name="Line 21"/>
          <p:cNvSpPr>
            <a:spLocks noChangeShapeType="1"/>
          </p:cNvSpPr>
          <p:nvPr/>
        </p:nvSpPr>
        <p:spPr bwMode="auto">
          <a:xfrm flipV="1">
            <a:off x="2667000" y="3581400"/>
            <a:ext cx="2819400" cy="281940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66" name="Oval 22"/>
          <p:cNvSpPr>
            <a:spLocks noChangeArrowheads="1"/>
          </p:cNvSpPr>
          <p:nvPr/>
        </p:nvSpPr>
        <p:spPr bwMode="auto">
          <a:xfrm>
            <a:off x="4953000" y="44196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67" name="Oval 23"/>
          <p:cNvSpPr>
            <a:spLocks noChangeArrowheads="1"/>
          </p:cNvSpPr>
          <p:nvPr/>
        </p:nvSpPr>
        <p:spPr bwMode="auto">
          <a:xfrm>
            <a:off x="4343400" y="38100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68" name="Oval 24"/>
          <p:cNvSpPr>
            <a:spLocks noChangeArrowheads="1"/>
          </p:cNvSpPr>
          <p:nvPr/>
        </p:nvSpPr>
        <p:spPr bwMode="auto">
          <a:xfrm>
            <a:off x="2971800" y="3810000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69" name="Oval 25"/>
          <p:cNvSpPr>
            <a:spLocks noChangeArrowheads="1"/>
          </p:cNvSpPr>
          <p:nvPr/>
        </p:nvSpPr>
        <p:spPr bwMode="auto">
          <a:xfrm>
            <a:off x="4953000" y="5791200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70" name="Line 26"/>
          <p:cNvSpPr>
            <a:spLocks noChangeShapeType="1"/>
          </p:cNvSpPr>
          <p:nvPr/>
        </p:nvSpPr>
        <p:spPr bwMode="auto">
          <a:xfrm flipV="1">
            <a:off x="5105400" y="3962400"/>
            <a:ext cx="0" cy="609600"/>
          </a:xfrm>
          <a:prstGeom prst="line">
            <a:avLst/>
          </a:prstGeom>
          <a:noFill/>
          <a:ln w="38100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71" name="Line 27"/>
          <p:cNvSpPr>
            <a:spLocks noChangeShapeType="1"/>
          </p:cNvSpPr>
          <p:nvPr/>
        </p:nvSpPr>
        <p:spPr bwMode="auto">
          <a:xfrm flipV="1">
            <a:off x="5105400" y="3886200"/>
            <a:ext cx="76200" cy="2057400"/>
          </a:xfrm>
          <a:prstGeom prst="line">
            <a:avLst/>
          </a:prstGeom>
          <a:noFill/>
          <a:ln w="38100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72" name="Text Box 28"/>
          <p:cNvSpPr txBox="1">
            <a:spLocks noChangeArrowheads="1"/>
          </p:cNvSpPr>
          <p:nvPr/>
        </p:nvSpPr>
        <p:spPr bwMode="auto">
          <a:xfrm>
            <a:off x="1058863" y="2057400"/>
            <a:ext cx="4106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>
                <a:latin typeface="Candara" panose="020E0502030303020204" pitchFamily="34" charset="0"/>
              </a:rPr>
              <a:t>1D</a:t>
            </a:r>
          </a:p>
        </p:txBody>
      </p:sp>
      <p:sp>
        <p:nvSpPr>
          <p:cNvPr id="236573" name="Text Box 29"/>
          <p:cNvSpPr txBox="1">
            <a:spLocks noChangeArrowheads="1"/>
          </p:cNvSpPr>
          <p:nvPr/>
        </p:nvSpPr>
        <p:spPr bwMode="auto">
          <a:xfrm>
            <a:off x="1066800" y="3810000"/>
            <a:ext cx="4443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 dirty="0">
                <a:latin typeface="Candara" panose="020E0502030303020204" pitchFamily="34" charset="0"/>
              </a:rPr>
              <a:t>2D</a:t>
            </a:r>
          </a:p>
        </p:txBody>
      </p:sp>
      <p:sp>
        <p:nvSpPr>
          <p:cNvPr id="236574" name="Text Box 30"/>
          <p:cNvSpPr txBox="1">
            <a:spLocks noChangeArrowheads="1"/>
          </p:cNvSpPr>
          <p:nvPr/>
        </p:nvSpPr>
        <p:spPr bwMode="auto">
          <a:xfrm>
            <a:off x="6400800" y="2057400"/>
            <a:ext cx="13099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>
                <a:latin typeface="Candara" panose="020E0502030303020204" pitchFamily="34" charset="0"/>
              </a:rPr>
              <a:t>2 signals</a:t>
            </a:r>
          </a:p>
          <a:p>
            <a:r>
              <a:rPr lang="en-US" altLang="en-US" b="1" i="0">
                <a:latin typeface="Candara" panose="020E0502030303020204" pitchFamily="34" charset="0"/>
              </a:rPr>
              <a:t>overlapped</a:t>
            </a:r>
          </a:p>
        </p:txBody>
      </p:sp>
      <p:sp>
        <p:nvSpPr>
          <p:cNvPr id="236575" name="Text Box 31"/>
          <p:cNvSpPr txBox="1">
            <a:spLocks noChangeArrowheads="1"/>
          </p:cNvSpPr>
          <p:nvPr/>
        </p:nvSpPr>
        <p:spPr bwMode="auto">
          <a:xfrm>
            <a:off x="6207125" y="3825875"/>
            <a:ext cx="14814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>
                <a:latin typeface="Candara" panose="020E0502030303020204" pitchFamily="34" charset="0"/>
              </a:rPr>
              <a:t>2 cross peaks</a:t>
            </a:r>
          </a:p>
          <a:p>
            <a:r>
              <a:rPr lang="en-US" altLang="en-US" b="1" i="0">
                <a:latin typeface="Candara" panose="020E0502030303020204" pitchFamily="34" charset="0"/>
              </a:rPr>
              <a:t>resolved</a:t>
            </a:r>
          </a:p>
        </p:txBody>
      </p:sp>
    </p:spTree>
    <p:extLst>
      <p:ext uri="{BB962C8B-B14F-4D97-AF65-F5344CB8AC3E}">
        <p14:creationId xmlns:p14="http://schemas.microsoft.com/office/powerpoint/2010/main" val="247086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447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Basic Strategy to Assign Resonances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3352800"/>
          </a:xfrm>
        </p:spPr>
        <p:txBody>
          <a:bodyPr/>
          <a:lstStyle/>
          <a:p>
            <a:pPr marL="463550" indent="-463550" eaLnBrk="1" hangingPunct="1">
              <a:spcAft>
                <a:spcPct val="105000"/>
              </a:spcAft>
              <a:buFontTx/>
              <a:buAutoNum type="arabicPeriod"/>
            </a:pPr>
            <a:r>
              <a:rPr lang="en-US" altLang="en-US" sz="3200" b="1" dirty="0" smtClean="0"/>
              <a:t>Identify resonances for each residue (scalar)</a:t>
            </a:r>
          </a:p>
          <a:p>
            <a:pPr marL="463550" indent="-463550" eaLnBrk="1" hangingPunct="1">
              <a:buFontTx/>
              <a:buAutoNum type="arabicPeriod"/>
            </a:pPr>
            <a:r>
              <a:rPr lang="en-US" altLang="en-US" sz="3200" b="1" dirty="0" smtClean="0"/>
              <a:t>Put residues in order</a:t>
            </a:r>
          </a:p>
        </p:txBody>
      </p:sp>
      <p:sp>
        <p:nvSpPr>
          <p:cNvPr id="230404" name="Text Box 4"/>
          <p:cNvSpPr txBox="1">
            <a:spLocks noChangeArrowheads="1"/>
          </p:cNvSpPr>
          <p:nvPr/>
        </p:nvSpPr>
        <p:spPr bwMode="auto">
          <a:xfrm>
            <a:off x="2895600" y="4343400"/>
            <a:ext cx="33591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algn="l" eaLnBrk="1" hangingPunct="1"/>
            <a:r>
              <a:rPr lang="en-US" altLang="en-US" sz="1800" dirty="0"/>
              <a:t> 1      2     3      4     5     6      7  </a:t>
            </a:r>
          </a:p>
          <a:p>
            <a:pPr algn="l" eaLnBrk="1" hangingPunct="1"/>
            <a:r>
              <a:rPr lang="en-US" altLang="en-US" dirty="0"/>
              <a:t>R - G - S - T - L - G - S</a:t>
            </a: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3448050" y="2590800"/>
            <a:ext cx="4095750" cy="695325"/>
            <a:chOff x="1526" y="1872"/>
            <a:chExt cx="2580" cy="438"/>
          </a:xfrm>
        </p:grpSpPr>
        <p:sp>
          <p:nvSpPr>
            <p:cNvPr id="32775" name="Text Box 6"/>
            <p:cNvSpPr txBox="1">
              <a:spLocks noChangeArrowheads="1"/>
            </p:cNvSpPr>
            <p:nvPr/>
          </p:nvSpPr>
          <p:spPr bwMode="auto">
            <a:xfrm>
              <a:off x="2294" y="1872"/>
              <a:ext cx="23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L</a:t>
              </a:r>
              <a:endParaRPr lang="en-US" altLang="en-US" b="0" i="1"/>
            </a:p>
          </p:txBody>
        </p:sp>
        <p:sp>
          <p:nvSpPr>
            <p:cNvPr id="32776" name="Text Box 7"/>
            <p:cNvSpPr txBox="1">
              <a:spLocks noChangeArrowheads="1"/>
            </p:cNvSpPr>
            <p:nvPr/>
          </p:nvSpPr>
          <p:spPr bwMode="auto">
            <a:xfrm>
              <a:off x="1526" y="1872"/>
              <a:ext cx="23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T</a:t>
              </a:r>
              <a:endParaRPr lang="en-US" altLang="en-US" b="0" i="1"/>
            </a:p>
          </p:txBody>
        </p:sp>
        <p:sp>
          <p:nvSpPr>
            <p:cNvPr id="32777" name="Text Box 8"/>
            <p:cNvSpPr txBox="1">
              <a:spLocks noChangeArrowheads="1"/>
            </p:cNvSpPr>
            <p:nvPr/>
          </p:nvSpPr>
          <p:spPr bwMode="auto">
            <a:xfrm>
              <a:off x="1894" y="1962"/>
              <a:ext cx="2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 dirty="0"/>
                <a:t>G</a:t>
              </a:r>
              <a:endParaRPr lang="en-US" altLang="en-US" b="0" i="1" dirty="0"/>
            </a:p>
          </p:txBody>
        </p:sp>
        <p:sp>
          <p:nvSpPr>
            <p:cNvPr id="32778" name="Text Box 9"/>
            <p:cNvSpPr txBox="1">
              <a:spLocks noChangeArrowheads="1"/>
            </p:cNvSpPr>
            <p:nvPr/>
          </p:nvSpPr>
          <p:spPr bwMode="auto">
            <a:xfrm>
              <a:off x="2672" y="1920"/>
              <a:ext cx="25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S</a:t>
              </a:r>
              <a:endParaRPr lang="en-US" altLang="en-US" b="0" i="1"/>
            </a:p>
          </p:txBody>
        </p:sp>
        <p:sp>
          <p:nvSpPr>
            <p:cNvPr id="32779" name="Text Box 10"/>
            <p:cNvSpPr txBox="1">
              <a:spLocks noChangeArrowheads="1"/>
            </p:cNvSpPr>
            <p:nvPr/>
          </p:nvSpPr>
          <p:spPr bwMode="auto">
            <a:xfrm>
              <a:off x="3056" y="2016"/>
              <a:ext cx="25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S</a:t>
              </a:r>
              <a:endParaRPr lang="en-US" altLang="en-US" b="0" i="1"/>
            </a:p>
          </p:txBody>
        </p:sp>
        <p:sp>
          <p:nvSpPr>
            <p:cNvPr id="32780" name="Text Box 11"/>
            <p:cNvSpPr txBox="1">
              <a:spLocks noChangeArrowheads="1"/>
            </p:cNvSpPr>
            <p:nvPr/>
          </p:nvSpPr>
          <p:spPr bwMode="auto">
            <a:xfrm>
              <a:off x="3435" y="1914"/>
              <a:ext cx="26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R</a:t>
              </a:r>
              <a:endParaRPr lang="en-US" altLang="en-US" b="0" i="1"/>
            </a:p>
          </p:txBody>
        </p:sp>
        <p:sp>
          <p:nvSpPr>
            <p:cNvPr id="32781" name="Text Box 12"/>
            <p:cNvSpPr txBox="1">
              <a:spLocks noChangeArrowheads="1"/>
            </p:cNvSpPr>
            <p:nvPr/>
          </p:nvSpPr>
          <p:spPr bwMode="auto">
            <a:xfrm>
              <a:off x="3835" y="1968"/>
              <a:ext cx="2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G</a:t>
              </a:r>
              <a:endParaRPr lang="en-US" altLang="en-US" b="0" i="1"/>
            </a:p>
          </p:txBody>
        </p:sp>
      </p:grpSp>
      <p:pic>
        <p:nvPicPr>
          <p:cNvPr id="2050" name="Picture 2" descr="C:\Users\Aaron\Dropbox\NMR\Figures\Leucine_atoms.pn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2874" y="4297499"/>
            <a:ext cx="2250126" cy="233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42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066800"/>
          </a:xfrm>
        </p:spPr>
        <p:txBody>
          <a:bodyPr/>
          <a:lstStyle/>
          <a:p>
            <a:r>
              <a:rPr lang="en-US" altLang="en-US" sz="4400" b="1" dirty="0" err="1">
                <a:solidFill>
                  <a:schemeClr val="tx1"/>
                </a:solidFill>
                <a:latin typeface="Candara" panose="020E0502030303020204" pitchFamily="34" charset="0"/>
              </a:rPr>
              <a:t>Homonuclear</a:t>
            </a:r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 2D </a:t>
            </a:r>
            <a:r>
              <a:rPr lang="en-US" altLang="en-US" sz="4400" b="1" dirty="0" err="1">
                <a:solidFill>
                  <a:schemeClr val="tx1"/>
                </a:solidFill>
                <a:latin typeface="Candara" panose="020E0502030303020204" pitchFamily="34" charset="0"/>
              </a:rPr>
              <a:t>Expts</a:t>
            </a:r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</a:p>
        </p:txBody>
      </p:sp>
      <p:pic>
        <p:nvPicPr>
          <p:cNvPr id="246787" name="Picture 3" descr="Figure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563" y="1524000"/>
            <a:ext cx="8605837" cy="524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2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0668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COSY: One coupling </a:t>
            </a:r>
          </a:p>
        </p:txBody>
      </p:sp>
      <p:pic>
        <p:nvPicPr>
          <p:cNvPr id="247811" name="Picture 3" descr="Figure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563" y="1524000"/>
            <a:ext cx="1976437" cy="524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7812" name="Group 4"/>
          <p:cNvGrpSpPr>
            <a:grpSpLocks/>
          </p:cNvGrpSpPr>
          <p:nvPr/>
        </p:nvGrpSpPr>
        <p:grpSpPr bwMode="auto">
          <a:xfrm>
            <a:off x="2819400" y="1600201"/>
            <a:ext cx="990600" cy="1022351"/>
            <a:chOff x="1776" y="1008"/>
            <a:chExt cx="624" cy="644"/>
          </a:xfrm>
        </p:grpSpPr>
        <p:grpSp>
          <p:nvGrpSpPr>
            <p:cNvPr id="247813" name="Group 5"/>
            <p:cNvGrpSpPr>
              <a:grpSpLocks/>
            </p:cNvGrpSpPr>
            <p:nvPr/>
          </p:nvGrpSpPr>
          <p:grpSpPr bwMode="auto">
            <a:xfrm>
              <a:off x="1776" y="1008"/>
              <a:ext cx="237" cy="367"/>
              <a:chOff x="2640" y="1106"/>
              <a:chExt cx="237" cy="367"/>
            </a:xfrm>
          </p:grpSpPr>
          <p:sp>
            <p:nvSpPr>
              <p:cNvPr id="247814" name="Line 6"/>
              <p:cNvSpPr>
                <a:spLocks noChangeShapeType="1"/>
              </p:cNvSpPr>
              <p:nvPr/>
            </p:nvSpPr>
            <p:spPr bwMode="auto">
              <a:xfrm>
                <a:off x="2761" y="1343"/>
                <a:ext cx="0" cy="1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47815" name="Rectangle 7"/>
              <p:cNvSpPr>
                <a:spLocks noChangeArrowheads="1"/>
              </p:cNvSpPr>
              <p:nvPr/>
            </p:nvSpPr>
            <p:spPr bwMode="auto">
              <a:xfrm>
                <a:off x="2640" y="1106"/>
                <a:ext cx="23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505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altLang="en-US" sz="2400" b="1" i="0"/>
                  <a:t>H</a:t>
                </a:r>
                <a:endParaRPr lang="en-US" altLang="en-US" sz="2400" b="1" i="0" baseline="-25000"/>
              </a:p>
            </p:txBody>
          </p:sp>
        </p:grpSp>
        <p:sp>
          <p:nvSpPr>
            <p:cNvPr id="247816" name="Text Box 8"/>
            <p:cNvSpPr txBox="1">
              <a:spLocks noChangeArrowheads="1"/>
            </p:cNvSpPr>
            <p:nvPr/>
          </p:nvSpPr>
          <p:spPr bwMode="auto">
            <a:xfrm>
              <a:off x="1862" y="1361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 sz="2400" b="1" i="0"/>
            </a:p>
          </p:txBody>
        </p:sp>
        <p:sp>
          <p:nvSpPr>
            <p:cNvPr id="247817" name="Text Box 9"/>
            <p:cNvSpPr txBox="1">
              <a:spLocks noChangeArrowheads="1"/>
            </p:cNvSpPr>
            <p:nvPr/>
          </p:nvSpPr>
          <p:spPr bwMode="auto">
            <a:xfrm>
              <a:off x="1784" y="1361"/>
              <a:ext cx="6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altLang="en-US" sz="2400" b="1" i="0" dirty="0"/>
                <a:t>N—C</a:t>
              </a:r>
            </a:p>
          </p:txBody>
        </p:sp>
        <p:grpSp>
          <p:nvGrpSpPr>
            <p:cNvPr id="247818" name="Group 10"/>
            <p:cNvGrpSpPr>
              <a:grpSpLocks/>
            </p:cNvGrpSpPr>
            <p:nvPr/>
          </p:nvGrpSpPr>
          <p:grpSpPr bwMode="auto">
            <a:xfrm>
              <a:off x="2064" y="1008"/>
              <a:ext cx="237" cy="367"/>
              <a:chOff x="2592" y="1106"/>
              <a:chExt cx="237" cy="367"/>
            </a:xfrm>
          </p:grpSpPr>
          <p:sp>
            <p:nvSpPr>
              <p:cNvPr id="247819" name="Line 11"/>
              <p:cNvSpPr>
                <a:spLocks noChangeShapeType="1"/>
              </p:cNvSpPr>
              <p:nvPr/>
            </p:nvSpPr>
            <p:spPr bwMode="auto">
              <a:xfrm>
                <a:off x="2713" y="1343"/>
                <a:ext cx="0" cy="1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47820" name="Rectangle 12"/>
              <p:cNvSpPr>
                <a:spLocks noChangeArrowheads="1"/>
              </p:cNvSpPr>
              <p:nvPr/>
            </p:nvSpPr>
            <p:spPr bwMode="auto">
              <a:xfrm>
                <a:off x="2592" y="1106"/>
                <a:ext cx="23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505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altLang="en-US" sz="2400" b="1" i="0"/>
                  <a:t>H</a:t>
                </a:r>
                <a:endParaRPr lang="en-US" altLang="en-US" sz="2400" b="1" i="0" baseline="-25000"/>
              </a:p>
            </p:txBody>
          </p:sp>
        </p:grpSp>
      </p:grpSp>
      <p:sp>
        <p:nvSpPr>
          <p:cNvPr id="247821" name="Text Box 13"/>
          <p:cNvSpPr txBox="1">
            <a:spLocks noChangeArrowheads="1"/>
          </p:cNvSpPr>
          <p:nvPr/>
        </p:nvSpPr>
        <p:spPr bwMode="auto">
          <a:xfrm>
            <a:off x="2501900" y="225107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A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47822" name="Text Box 14"/>
          <p:cNvSpPr txBox="1">
            <a:spLocks noChangeArrowheads="1"/>
          </p:cNvSpPr>
          <p:nvPr/>
        </p:nvSpPr>
        <p:spPr bwMode="auto">
          <a:xfrm>
            <a:off x="2501900" y="38973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B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47823" name="Text Box 15"/>
          <p:cNvSpPr txBox="1">
            <a:spLocks noChangeArrowheads="1"/>
          </p:cNvSpPr>
          <p:nvPr/>
        </p:nvSpPr>
        <p:spPr bwMode="auto">
          <a:xfrm>
            <a:off x="2501900" y="54213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C</a:t>
            </a:r>
            <a:endParaRPr lang="en-US" altLang="en-US" sz="1800">
              <a:solidFill>
                <a:srgbClr val="FF0000"/>
              </a:solidFill>
            </a:endParaRPr>
          </a:p>
        </p:txBody>
      </p:sp>
      <p:grpSp>
        <p:nvGrpSpPr>
          <p:cNvPr id="247824" name="Group 16"/>
          <p:cNvGrpSpPr>
            <a:grpSpLocks/>
          </p:cNvGrpSpPr>
          <p:nvPr/>
        </p:nvGrpSpPr>
        <p:grpSpPr bwMode="auto">
          <a:xfrm>
            <a:off x="2819400" y="3249612"/>
            <a:ext cx="990600" cy="1022349"/>
            <a:chOff x="1776" y="1008"/>
            <a:chExt cx="624" cy="644"/>
          </a:xfrm>
        </p:grpSpPr>
        <p:grpSp>
          <p:nvGrpSpPr>
            <p:cNvPr id="247825" name="Group 17"/>
            <p:cNvGrpSpPr>
              <a:grpSpLocks/>
            </p:cNvGrpSpPr>
            <p:nvPr/>
          </p:nvGrpSpPr>
          <p:grpSpPr bwMode="auto">
            <a:xfrm>
              <a:off x="1776" y="1008"/>
              <a:ext cx="237" cy="367"/>
              <a:chOff x="2640" y="1106"/>
              <a:chExt cx="237" cy="367"/>
            </a:xfrm>
          </p:grpSpPr>
          <p:sp>
            <p:nvSpPr>
              <p:cNvPr id="247826" name="Line 18"/>
              <p:cNvSpPr>
                <a:spLocks noChangeShapeType="1"/>
              </p:cNvSpPr>
              <p:nvPr/>
            </p:nvSpPr>
            <p:spPr bwMode="auto">
              <a:xfrm>
                <a:off x="2761" y="1343"/>
                <a:ext cx="0" cy="1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47827" name="Rectangle 19"/>
              <p:cNvSpPr>
                <a:spLocks noChangeArrowheads="1"/>
              </p:cNvSpPr>
              <p:nvPr/>
            </p:nvSpPr>
            <p:spPr bwMode="auto">
              <a:xfrm>
                <a:off x="2640" y="1106"/>
                <a:ext cx="23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505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altLang="en-US" sz="2400" b="1" i="0"/>
                  <a:t>H</a:t>
                </a:r>
                <a:endParaRPr lang="en-US" altLang="en-US" sz="2400" b="1" i="0" baseline="-25000"/>
              </a:p>
            </p:txBody>
          </p:sp>
        </p:grpSp>
        <p:sp>
          <p:nvSpPr>
            <p:cNvPr id="247828" name="Text Box 20"/>
            <p:cNvSpPr txBox="1">
              <a:spLocks noChangeArrowheads="1"/>
            </p:cNvSpPr>
            <p:nvPr/>
          </p:nvSpPr>
          <p:spPr bwMode="auto">
            <a:xfrm>
              <a:off x="1862" y="1361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 sz="2400" b="1" i="0"/>
            </a:p>
          </p:txBody>
        </p:sp>
        <p:sp>
          <p:nvSpPr>
            <p:cNvPr id="247829" name="Text Box 21"/>
            <p:cNvSpPr txBox="1">
              <a:spLocks noChangeArrowheads="1"/>
            </p:cNvSpPr>
            <p:nvPr/>
          </p:nvSpPr>
          <p:spPr bwMode="auto">
            <a:xfrm>
              <a:off x="1784" y="1361"/>
              <a:ext cx="6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altLang="en-US" sz="2400" b="1" i="0"/>
                <a:t>N—C</a:t>
              </a:r>
            </a:p>
          </p:txBody>
        </p:sp>
        <p:grpSp>
          <p:nvGrpSpPr>
            <p:cNvPr id="247830" name="Group 22"/>
            <p:cNvGrpSpPr>
              <a:grpSpLocks/>
            </p:cNvGrpSpPr>
            <p:nvPr/>
          </p:nvGrpSpPr>
          <p:grpSpPr bwMode="auto">
            <a:xfrm>
              <a:off x="2082" y="1008"/>
              <a:ext cx="237" cy="367"/>
              <a:chOff x="2610" y="1106"/>
              <a:chExt cx="237" cy="367"/>
            </a:xfrm>
          </p:grpSpPr>
          <p:sp>
            <p:nvSpPr>
              <p:cNvPr id="247831" name="Line 23"/>
              <p:cNvSpPr>
                <a:spLocks noChangeShapeType="1"/>
              </p:cNvSpPr>
              <p:nvPr/>
            </p:nvSpPr>
            <p:spPr bwMode="auto">
              <a:xfrm>
                <a:off x="2731" y="1343"/>
                <a:ext cx="0" cy="1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47832" name="Rectangle 24"/>
              <p:cNvSpPr>
                <a:spLocks noChangeArrowheads="1"/>
              </p:cNvSpPr>
              <p:nvPr/>
            </p:nvSpPr>
            <p:spPr bwMode="auto">
              <a:xfrm>
                <a:off x="2610" y="1106"/>
                <a:ext cx="23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505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altLang="en-US" sz="2400" b="1" i="0" dirty="0"/>
                  <a:t>H</a:t>
                </a:r>
                <a:endParaRPr lang="en-US" altLang="en-US" sz="2400" b="1" i="0" baseline="-25000" dirty="0"/>
              </a:p>
            </p:txBody>
          </p:sp>
        </p:grpSp>
      </p:grpSp>
      <p:grpSp>
        <p:nvGrpSpPr>
          <p:cNvPr id="247833" name="Group 25"/>
          <p:cNvGrpSpPr>
            <a:grpSpLocks/>
          </p:cNvGrpSpPr>
          <p:nvPr/>
        </p:nvGrpSpPr>
        <p:grpSpPr bwMode="auto">
          <a:xfrm>
            <a:off x="2819400" y="4773612"/>
            <a:ext cx="990600" cy="1022349"/>
            <a:chOff x="1776" y="1008"/>
            <a:chExt cx="624" cy="644"/>
          </a:xfrm>
        </p:grpSpPr>
        <p:grpSp>
          <p:nvGrpSpPr>
            <p:cNvPr id="247834" name="Group 26"/>
            <p:cNvGrpSpPr>
              <a:grpSpLocks/>
            </p:cNvGrpSpPr>
            <p:nvPr/>
          </p:nvGrpSpPr>
          <p:grpSpPr bwMode="auto">
            <a:xfrm>
              <a:off x="1776" y="1008"/>
              <a:ext cx="237" cy="367"/>
              <a:chOff x="2640" y="1106"/>
              <a:chExt cx="237" cy="367"/>
            </a:xfrm>
          </p:grpSpPr>
          <p:sp>
            <p:nvSpPr>
              <p:cNvPr id="247835" name="Line 27"/>
              <p:cNvSpPr>
                <a:spLocks noChangeShapeType="1"/>
              </p:cNvSpPr>
              <p:nvPr/>
            </p:nvSpPr>
            <p:spPr bwMode="auto">
              <a:xfrm>
                <a:off x="2761" y="1343"/>
                <a:ext cx="0" cy="1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47836" name="Rectangle 28"/>
              <p:cNvSpPr>
                <a:spLocks noChangeArrowheads="1"/>
              </p:cNvSpPr>
              <p:nvPr/>
            </p:nvSpPr>
            <p:spPr bwMode="auto">
              <a:xfrm>
                <a:off x="2640" y="1106"/>
                <a:ext cx="23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505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altLang="en-US" sz="2400" b="1" i="0"/>
                  <a:t>H</a:t>
                </a:r>
                <a:endParaRPr lang="en-US" altLang="en-US" sz="2400" b="1" i="0" baseline="-25000"/>
              </a:p>
            </p:txBody>
          </p:sp>
        </p:grpSp>
        <p:sp>
          <p:nvSpPr>
            <p:cNvPr id="247837" name="Text Box 29"/>
            <p:cNvSpPr txBox="1">
              <a:spLocks noChangeArrowheads="1"/>
            </p:cNvSpPr>
            <p:nvPr/>
          </p:nvSpPr>
          <p:spPr bwMode="auto">
            <a:xfrm>
              <a:off x="1862" y="1361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 sz="2400" b="1" i="0"/>
            </a:p>
          </p:txBody>
        </p:sp>
        <p:sp>
          <p:nvSpPr>
            <p:cNvPr id="247838" name="Text Box 30"/>
            <p:cNvSpPr txBox="1">
              <a:spLocks noChangeArrowheads="1"/>
            </p:cNvSpPr>
            <p:nvPr/>
          </p:nvSpPr>
          <p:spPr bwMode="auto">
            <a:xfrm>
              <a:off x="1784" y="1361"/>
              <a:ext cx="6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altLang="en-US" sz="2400" b="1" i="0"/>
                <a:t>N—C</a:t>
              </a:r>
            </a:p>
          </p:txBody>
        </p:sp>
        <p:grpSp>
          <p:nvGrpSpPr>
            <p:cNvPr id="247839" name="Group 31"/>
            <p:cNvGrpSpPr>
              <a:grpSpLocks/>
            </p:cNvGrpSpPr>
            <p:nvPr/>
          </p:nvGrpSpPr>
          <p:grpSpPr bwMode="auto">
            <a:xfrm>
              <a:off x="2076" y="1008"/>
              <a:ext cx="237" cy="367"/>
              <a:chOff x="2604" y="1106"/>
              <a:chExt cx="237" cy="367"/>
            </a:xfrm>
          </p:grpSpPr>
          <p:sp>
            <p:nvSpPr>
              <p:cNvPr id="247840" name="Line 32"/>
              <p:cNvSpPr>
                <a:spLocks noChangeShapeType="1"/>
              </p:cNvSpPr>
              <p:nvPr/>
            </p:nvSpPr>
            <p:spPr bwMode="auto">
              <a:xfrm>
                <a:off x="2725" y="1343"/>
                <a:ext cx="0" cy="1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47841" name="Rectangle 33"/>
              <p:cNvSpPr>
                <a:spLocks noChangeArrowheads="1"/>
              </p:cNvSpPr>
              <p:nvPr/>
            </p:nvSpPr>
            <p:spPr bwMode="auto">
              <a:xfrm>
                <a:off x="2604" y="1106"/>
                <a:ext cx="23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505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altLang="en-US" sz="2400" b="1" i="0" dirty="0"/>
                  <a:t>H</a:t>
                </a:r>
                <a:endParaRPr lang="en-US" altLang="en-US" sz="2400" b="1" i="0" baseline="-25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515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0668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R-COSY: Add A </a:t>
            </a:r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2</a:t>
            </a:r>
            <a:r>
              <a:rPr lang="en-US" altLang="en-US" sz="4400" b="1" dirty="0">
                <a:solidFill>
                  <a:schemeClr val="tx1"/>
                </a:solidFill>
              </a:rPr>
              <a:t>nd Coupling</a:t>
            </a:r>
          </a:p>
        </p:txBody>
      </p:sp>
      <p:grpSp>
        <p:nvGrpSpPr>
          <p:cNvPr id="248835" name="Group 3"/>
          <p:cNvGrpSpPr>
            <a:grpSpLocks/>
          </p:cNvGrpSpPr>
          <p:nvPr/>
        </p:nvGrpSpPr>
        <p:grpSpPr bwMode="auto">
          <a:xfrm>
            <a:off x="4267200" y="1600200"/>
            <a:ext cx="376238" cy="582613"/>
            <a:chOff x="2640" y="1106"/>
            <a:chExt cx="237" cy="367"/>
          </a:xfrm>
        </p:grpSpPr>
        <p:sp>
          <p:nvSpPr>
            <p:cNvPr id="248836" name="Line 4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8837" name="Rectangle 5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4403725" y="216058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48839" name="Text Box 7"/>
          <p:cNvSpPr txBox="1">
            <a:spLocks noChangeArrowheads="1"/>
          </p:cNvSpPr>
          <p:nvPr/>
        </p:nvSpPr>
        <p:spPr bwMode="auto">
          <a:xfrm>
            <a:off x="4279900" y="2160588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</a:t>
            </a:r>
          </a:p>
        </p:txBody>
      </p:sp>
      <p:grpSp>
        <p:nvGrpSpPr>
          <p:cNvPr id="248840" name="Group 8"/>
          <p:cNvGrpSpPr>
            <a:grpSpLocks/>
          </p:cNvGrpSpPr>
          <p:nvPr/>
        </p:nvGrpSpPr>
        <p:grpSpPr bwMode="auto">
          <a:xfrm>
            <a:off x="4724400" y="1600200"/>
            <a:ext cx="376238" cy="582613"/>
            <a:chOff x="2640" y="1106"/>
            <a:chExt cx="237" cy="367"/>
          </a:xfrm>
        </p:grpSpPr>
        <p:sp>
          <p:nvSpPr>
            <p:cNvPr id="248841" name="Line 9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8842" name="Rectangle 10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sp>
        <p:nvSpPr>
          <p:cNvPr id="248843" name="Text Box 11"/>
          <p:cNvSpPr txBox="1">
            <a:spLocks noChangeArrowheads="1"/>
          </p:cNvSpPr>
          <p:nvPr/>
        </p:nvSpPr>
        <p:spPr bwMode="auto">
          <a:xfrm>
            <a:off x="3949700" y="225107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A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48844" name="Text Box 12"/>
          <p:cNvSpPr txBox="1">
            <a:spLocks noChangeArrowheads="1"/>
          </p:cNvSpPr>
          <p:nvPr/>
        </p:nvSpPr>
        <p:spPr bwMode="auto">
          <a:xfrm>
            <a:off x="3949700" y="38973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B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48845" name="Text Box 13"/>
          <p:cNvSpPr txBox="1">
            <a:spLocks noChangeArrowheads="1"/>
          </p:cNvSpPr>
          <p:nvPr/>
        </p:nvSpPr>
        <p:spPr bwMode="auto">
          <a:xfrm>
            <a:off x="3949700" y="54213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C</a:t>
            </a:r>
            <a:endParaRPr lang="en-US" altLang="en-US" sz="1800">
              <a:solidFill>
                <a:srgbClr val="FF0000"/>
              </a:solidFill>
            </a:endParaRPr>
          </a:p>
        </p:txBody>
      </p:sp>
      <p:grpSp>
        <p:nvGrpSpPr>
          <p:cNvPr id="248846" name="Group 14"/>
          <p:cNvGrpSpPr>
            <a:grpSpLocks/>
          </p:cNvGrpSpPr>
          <p:nvPr/>
        </p:nvGrpSpPr>
        <p:grpSpPr bwMode="auto">
          <a:xfrm>
            <a:off x="4267200" y="3249613"/>
            <a:ext cx="376238" cy="582612"/>
            <a:chOff x="2640" y="1106"/>
            <a:chExt cx="237" cy="367"/>
          </a:xfrm>
        </p:grpSpPr>
        <p:sp>
          <p:nvSpPr>
            <p:cNvPr id="248847" name="Line 15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8848" name="Rectangle 16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48849" name="Text Box 17"/>
          <p:cNvSpPr txBox="1">
            <a:spLocks noChangeArrowheads="1"/>
          </p:cNvSpPr>
          <p:nvPr/>
        </p:nvSpPr>
        <p:spPr bwMode="auto">
          <a:xfrm>
            <a:off x="4403725" y="381000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48850" name="Text Box 18"/>
          <p:cNvSpPr txBox="1">
            <a:spLocks noChangeArrowheads="1"/>
          </p:cNvSpPr>
          <p:nvPr/>
        </p:nvSpPr>
        <p:spPr bwMode="auto">
          <a:xfrm>
            <a:off x="4279900" y="3810000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</a:t>
            </a:r>
          </a:p>
        </p:txBody>
      </p:sp>
      <p:grpSp>
        <p:nvGrpSpPr>
          <p:cNvPr id="248851" name="Group 19"/>
          <p:cNvGrpSpPr>
            <a:grpSpLocks/>
          </p:cNvGrpSpPr>
          <p:nvPr/>
        </p:nvGrpSpPr>
        <p:grpSpPr bwMode="auto">
          <a:xfrm>
            <a:off x="4724400" y="3249613"/>
            <a:ext cx="376238" cy="582612"/>
            <a:chOff x="2640" y="1106"/>
            <a:chExt cx="237" cy="367"/>
          </a:xfrm>
        </p:grpSpPr>
        <p:sp>
          <p:nvSpPr>
            <p:cNvPr id="248852" name="Line 20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8853" name="Rectangle 21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48854" name="Group 22"/>
          <p:cNvGrpSpPr>
            <a:grpSpLocks/>
          </p:cNvGrpSpPr>
          <p:nvPr/>
        </p:nvGrpSpPr>
        <p:grpSpPr bwMode="auto">
          <a:xfrm>
            <a:off x="4267200" y="4773613"/>
            <a:ext cx="376238" cy="582612"/>
            <a:chOff x="2640" y="1106"/>
            <a:chExt cx="237" cy="367"/>
          </a:xfrm>
        </p:grpSpPr>
        <p:sp>
          <p:nvSpPr>
            <p:cNvPr id="248855" name="Line 23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8856" name="Rectangle 24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48857" name="Text Box 25"/>
          <p:cNvSpPr txBox="1">
            <a:spLocks noChangeArrowheads="1"/>
          </p:cNvSpPr>
          <p:nvPr/>
        </p:nvSpPr>
        <p:spPr bwMode="auto">
          <a:xfrm>
            <a:off x="4403725" y="533400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48858" name="Text Box 26"/>
          <p:cNvSpPr txBox="1">
            <a:spLocks noChangeArrowheads="1"/>
          </p:cNvSpPr>
          <p:nvPr/>
        </p:nvSpPr>
        <p:spPr bwMode="auto">
          <a:xfrm>
            <a:off x="4279900" y="5334000"/>
            <a:ext cx="1968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N—C—CH</a:t>
            </a:r>
            <a:r>
              <a:rPr lang="en-US" altLang="en-US" sz="2400" b="1" i="0" baseline="-25000"/>
              <a:t>3</a:t>
            </a:r>
          </a:p>
        </p:txBody>
      </p:sp>
      <p:grpSp>
        <p:nvGrpSpPr>
          <p:cNvPr id="248859" name="Group 27"/>
          <p:cNvGrpSpPr>
            <a:grpSpLocks/>
          </p:cNvGrpSpPr>
          <p:nvPr/>
        </p:nvGrpSpPr>
        <p:grpSpPr bwMode="auto">
          <a:xfrm>
            <a:off x="4724400" y="4773613"/>
            <a:ext cx="376238" cy="582612"/>
            <a:chOff x="2640" y="1106"/>
            <a:chExt cx="237" cy="367"/>
          </a:xfrm>
        </p:grpSpPr>
        <p:sp>
          <p:nvSpPr>
            <p:cNvPr id="248860" name="Line 28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8861" name="Rectangle 29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48862" name="Group 30"/>
          <p:cNvGrpSpPr>
            <a:grpSpLocks/>
          </p:cNvGrpSpPr>
          <p:nvPr/>
        </p:nvGrpSpPr>
        <p:grpSpPr bwMode="auto">
          <a:xfrm>
            <a:off x="5181600" y="1600200"/>
            <a:ext cx="376237" cy="582613"/>
            <a:chOff x="2640" y="1106"/>
            <a:chExt cx="237" cy="367"/>
          </a:xfrm>
        </p:grpSpPr>
        <p:sp>
          <p:nvSpPr>
            <p:cNvPr id="248863" name="Line 31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8864" name="Rectangle 32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48865" name="Group 33"/>
          <p:cNvGrpSpPr>
            <a:grpSpLocks/>
          </p:cNvGrpSpPr>
          <p:nvPr/>
        </p:nvGrpSpPr>
        <p:grpSpPr bwMode="auto">
          <a:xfrm>
            <a:off x="5181600" y="3227388"/>
            <a:ext cx="376237" cy="582612"/>
            <a:chOff x="2640" y="1106"/>
            <a:chExt cx="237" cy="367"/>
          </a:xfrm>
        </p:grpSpPr>
        <p:sp>
          <p:nvSpPr>
            <p:cNvPr id="248866" name="Line 34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8867" name="Rectangle 35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pic>
        <p:nvPicPr>
          <p:cNvPr id="248868" name="Picture 36" descr="Figure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563" y="1524000"/>
            <a:ext cx="3576637" cy="524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0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90800"/>
            <a:ext cx="7772400" cy="1362075"/>
          </a:xfrm>
        </p:spPr>
        <p:txBody>
          <a:bodyPr/>
          <a:lstStyle/>
          <a:p>
            <a:r>
              <a:rPr lang="en-US" cap="none" dirty="0" smtClean="0"/>
              <a:t>Why do we use NMR?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86958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0668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DR-COSY: Add A </a:t>
            </a:r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3</a:t>
            </a:r>
            <a:r>
              <a:rPr lang="en-US" altLang="en-US" sz="4400" b="1" dirty="0">
                <a:solidFill>
                  <a:schemeClr val="tx1"/>
                </a:solidFill>
              </a:rPr>
              <a:t>rd Coupling </a:t>
            </a:r>
          </a:p>
        </p:txBody>
      </p:sp>
      <p:grpSp>
        <p:nvGrpSpPr>
          <p:cNvPr id="249859" name="Group 3"/>
          <p:cNvGrpSpPr>
            <a:grpSpLocks/>
          </p:cNvGrpSpPr>
          <p:nvPr/>
        </p:nvGrpSpPr>
        <p:grpSpPr bwMode="auto">
          <a:xfrm>
            <a:off x="5943600" y="1600200"/>
            <a:ext cx="376238" cy="582613"/>
            <a:chOff x="2640" y="1106"/>
            <a:chExt cx="237" cy="367"/>
          </a:xfrm>
        </p:grpSpPr>
        <p:sp>
          <p:nvSpPr>
            <p:cNvPr id="249860" name="Line 4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61" name="Rectangle 5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6080125" y="216058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5956300" y="2160588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</a:t>
            </a:r>
          </a:p>
        </p:txBody>
      </p:sp>
      <p:grpSp>
        <p:nvGrpSpPr>
          <p:cNvPr id="249864" name="Group 8"/>
          <p:cNvGrpSpPr>
            <a:grpSpLocks/>
          </p:cNvGrpSpPr>
          <p:nvPr/>
        </p:nvGrpSpPr>
        <p:grpSpPr bwMode="auto">
          <a:xfrm>
            <a:off x="6400800" y="1600200"/>
            <a:ext cx="376238" cy="582613"/>
            <a:chOff x="2640" y="1106"/>
            <a:chExt cx="237" cy="367"/>
          </a:xfrm>
        </p:grpSpPr>
        <p:sp>
          <p:nvSpPr>
            <p:cNvPr id="249865" name="Line 9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66" name="Rectangle 10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sp>
        <p:nvSpPr>
          <p:cNvPr id="249867" name="Text Box 11"/>
          <p:cNvSpPr txBox="1">
            <a:spLocks noChangeArrowheads="1"/>
          </p:cNvSpPr>
          <p:nvPr/>
        </p:nvSpPr>
        <p:spPr bwMode="auto">
          <a:xfrm>
            <a:off x="5626100" y="225107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A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49868" name="Text Box 12"/>
          <p:cNvSpPr txBox="1">
            <a:spLocks noChangeArrowheads="1"/>
          </p:cNvSpPr>
          <p:nvPr/>
        </p:nvSpPr>
        <p:spPr bwMode="auto">
          <a:xfrm>
            <a:off x="5626100" y="38973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B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49869" name="Text Box 13"/>
          <p:cNvSpPr txBox="1">
            <a:spLocks noChangeArrowheads="1"/>
          </p:cNvSpPr>
          <p:nvPr/>
        </p:nvSpPr>
        <p:spPr bwMode="auto">
          <a:xfrm>
            <a:off x="5626100" y="54213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C</a:t>
            </a:r>
            <a:endParaRPr lang="en-US" altLang="en-US" sz="1800">
              <a:solidFill>
                <a:srgbClr val="FF0000"/>
              </a:solidFill>
            </a:endParaRPr>
          </a:p>
        </p:txBody>
      </p:sp>
      <p:grpSp>
        <p:nvGrpSpPr>
          <p:cNvPr id="249870" name="Group 14"/>
          <p:cNvGrpSpPr>
            <a:grpSpLocks/>
          </p:cNvGrpSpPr>
          <p:nvPr/>
        </p:nvGrpSpPr>
        <p:grpSpPr bwMode="auto">
          <a:xfrm>
            <a:off x="5943600" y="3249613"/>
            <a:ext cx="376238" cy="582612"/>
            <a:chOff x="2640" y="1106"/>
            <a:chExt cx="237" cy="367"/>
          </a:xfrm>
        </p:grpSpPr>
        <p:sp>
          <p:nvSpPr>
            <p:cNvPr id="249871" name="Line 15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72" name="Rectangle 16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49873" name="Text Box 17"/>
          <p:cNvSpPr txBox="1">
            <a:spLocks noChangeArrowheads="1"/>
          </p:cNvSpPr>
          <p:nvPr/>
        </p:nvSpPr>
        <p:spPr bwMode="auto">
          <a:xfrm>
            <a:off x="6080125" y="381000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49874" name="Text Box 18"/>
          <p:cNvSpPr txBox="1">
            <a:spLocks noChangeArrowheads="1"/>
          </p:cNvSpPr>
          <p:nvPr/>
        </p:nvSpPr>
        <p:spPr bwMode="auto">
          <a:xfrm>
            <a:off x="5956300" y="3810000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</a:t>
            </a:r>
          </a:p>
        </p:txBody>
      </p:sp>
      <p:grpSp>
        <p:nvGrpSpPr>
          <p:cNvPr id="249875" name="Group 19"/>
          <p:cNvGrpSpPr>
            <a:grpSpLocks/>
          </p:cNvGrpSpPr>
          <p:nvPr/>
        </p:nvGrpSpPr>
        <p:grpSpPr bwMode="auto">
          <a:xfrm>
            <a:off x="6400800" y="3249613"/>
            <a:ext cx="376238" cy="582612"/>
            <a:chOff x="2640" y="1106"/>
            <a:chExt cx="237" cy="367"/>
          </a:xfrm>
        </p:grpSpPr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77" name="Rectangle 21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49878" name="Group 22"/>
          <p:cNvGrpSpPr>
            <a:grpSpLocks/>
          </p:cNvGrpSpPr>
          <p:nvPr/>
        </p:nvGrpSpPr>
        <p:grpSpPr bwMode="auto">
          <a:xfrm>
            <a:off x="5943600" y="4773613"/>
            <a:ext cx="376238" cy="582612"/>
            <a:chOff x="2640" y="1106"/>
            <a:chExt cx="237" cy="367"/>
          </a:xfrm>
        </p:grpSpPr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80" name="Rectangle 24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49881" name="Text Box 25"/>
          <p:cNvSpPr txBox="1">
            <a:spLocks noChangeArrowheads="1"/>
          </p:cNvSpPr>
          <p:nvPr/>
        </p:nvSpPr>
        <p:spPr bwMode="auto">
          <a:xfrm>
            <a:off x="6080125" y="533400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49882" name="Text Box 26"/>
          <p:cNvSpPr txBox="1">
            <a:spLocks noChangeArrowheads="1"/>
          </p:cNvSpPr>
          <p:nvPr/>
        </p:nvSpPr>
        <p:spPr bwMode="auto">
          <a:xfrm>
            <a:off x="5956300" y="5334000"/>
            <a:ext cx="1968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N—C—CH</a:t>
            </a:r>
            <a:r>
              <a:rPr lang="en-US" altLang="en-US" sz="2400" b="1" i="0" baseline="-25000"/>
              <a:t>3</a:t>
            </a:r>
          </a:p>
        </p:txBody>
      </p:sp>
      <p:grpSp>
        <p:nvGrpSpPr>
          <p:cNvPr id="249883" name="Group 27"/>
          <p:cNvGrpSpPr>
            <a:grpSpLocks/>
          </p:cNvGrpSpPr>
          <p:nvPr/>
        </p:nvGrpSpPr>
        <p:grpSpPr bwMode="auto">
          <a:xfrm>
            <a:off x="6400800" y="4773613"/>
            <a:ext cx="376238" cy="582612"/>
            <a:chOff x="2640" y="1106"/>
            <a:chExt cx="237" cy="367"/>
          </a:xfrm>
        </p:grpSpPr>
        <p:sp>
          <p:nvSpPr>
            <p:cNvPr id="249884" name="Line 28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85" name="Rectangle 29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49886" name="Group 30"/>
          <p:cNvGrpSpPr>
            <a:grpSpLocks/>
          </p:cNvGrpSpPr>
          <p:nvPr/>
        </p:nvGrpSpPr>
        <p:grpSpPr bwMode="auto">
          <a:xfrm>
            <a:off x="6858000" y="1600200"/>
            <a:ext cx="376237" cy="582613"/>
            <a:chOff x="2640" y="1106"/>
            <a:chExt cx="237" cy="367"/>
          </a:xfrm>
        </p:grpSpPr>
        <p:sp>
          <p:nvSpPr>
            <p:cNvPr id="249887" name="Line 31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88" name="Rectangle 32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49889" name="Group 33"/>
          <p:cNvGrpSpPr>
            <a:grpSpLocks/>
          </p:cNvGrpSpPr>
          <p:nvPr/>
        </p:nvGrpSpPr>
        <p:grpSpPr bwMode="auto">
          <a:xfrm>
            <a:off x="6858000" y="3227388"/>
            <a:ext cx="376237" cy="582612"/>
            <a:chOff x="2640" y="1106"/>
            <a:chExt cx="237" cy="367"/>
          </a:xfrm>
        </p:grpSpPr>
        <p:sp>
          <p:nvSpPr>
            <p:cNvPr id="249890" name="Line 34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91" name="Rectangle 35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pic>
        <p:nvPicPr>
          <p:cNvPr id="249892" name="Picture 36" descr="Figure6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563" y="1524000"/>
            <a:ext cx="3576637" cy="524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893" name="Picture 37" descr="Figure6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563" y="1524000"/>
            <a:ext cx="5176837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9894" name="Group 38"/>
          <p:cNvGrpSpPr>
            <a:grpSpLocks/>
          </p:cNvGrpSpPr>
          <p:nvPr/>
        </p:nvGrpSpPr>
        <p:grpSpPr bwMode="auto">
          <a:xfrm>
            <a:off x="6858000" y="2586044"/>
            <a:ext cx="376238" cy="615951"/>
            <a:chOff x="2880" y="2493"/>
            <a:chExt cx="237" cy="388"/>
          </a:xfrm>
        </p:grpSpPr>
        <p:sp>
          <p:nvSpPr>
            <p:cNvPr id="249895" name="Line 39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96" name="Rectangle 40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49897" name="Group 41"/>
          <p:cNvGrpSpPr>
            <a:grpSpLocks/>
          </p:cNvGrpSpPr>
          <p:nvPr/>
        </p:nvGrpSpPr>
        <p:grpSpPr bwMode="auto">
          <a:xfrm>
            <a:off x="6858000" y="4260851"/>
            <a:ext cx="376238" cy="615949"/>
            <a:chOff x="2880" y="2493"/>
            <a:chExt cx="237" cy="388"/>
          </a:xfrm>
        </p:grpSpPr>
        <p:sp>
          <p:nvSpPr>
            <p:cNvPr id="249898" name="Line 42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9899" name="Rectangle 43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161990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0668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TOCSY: All Coupled Spins </a:t>
            </a:r>
          </a:p>
        </p:txBody>
      </p:sp>
      <p:grpSp>
        <p:nvGrpSpPr>
          <p:cNvPr id="251907" name="Group 3"/>
          <p:cNvGrpSpPr>
            <a:grpSpLocks/>
          </p:cNvGrpSpPr>
          <p:nvPr/>
        </p:nvGrpSpPr>
        <p:grpSpPr bwMode="auto">
          <a:xfrm>
            <a:off x="3810000" y="1600200"/>
            <a:ext cx="376238" cy="582613"/>
            <a:chOff x="2640" y="1106"/>
            <a:chExt cx="237" cy="367"/>
          </a:xfrm>
        </p:grpSpPr>
        <p:sp>
          <p:nvSpPr>
            <p:cNvPr id="251908" name="Line 4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09" name="Rectangle 5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51910" name="Text Box 6"/>
          <p:cNvSpPr txBox="1">
            <a:spLocks noChangeArrowheads="1"/>
          </p:cNvSpPr>
          <p:nvPr/>
        </p:nvSpPr>
        <p:spPr bwMode="auto">
          <a:xfrm>
            <a:off x="3946525" y="216058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51911" name="Text Box 7"/>
          <p:cNvSpPr txBox="1">
            <a:spLocks noChangeArrowheads="1"/>
          </p:cNvSpPr>
          <p:nvPr/>
        </p:nvSpPr>
        <p:spPr bwMode="auto">
          <a:xfrm>
            <a:off x="3822700" y="2160588"/>
            <a:ext cx="3949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N—C—C—C—COOH</a:t>
            </a:r>
          </a:p>
        </p:txBody>
      </p:sp>
      <p:grpSp>
        <p:nvGrpSpPr>
          <p:cNvPr id="251912" name="Group 8"/>
          <p:cNvGrpSpPr>
            <a:grpSpLocks/>
          </p:cNvGrpSpPr>
          <p:nvPr/>
        </p:nvGrpSpPr>
        <p:grpSpPr bwMode="auto">
          <a:xfrm>
            <a:off x="4267200" y="1600200"/>
            <a:ext cx="376238" cy="582613"/>
            <a:chOff x="2640" y="1106"/>
            <a:chExt cx="237" cy="367"/>
          </a:xfrm>
        </p:grpSpPr>
        <p:sp>
          <p:nvSpPr>
            <p:cNvPr id="251913" name="Line 9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14" name="Rectangle 10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15" name="Group 11"/>
          <p:cNvGrpSpPr>
            <a:grpSpLocks/>
          </p:cNvGrpSpPr>
          <p:nvPr/>
        </p:nvGrpSpPr>
        <p:grpSpPr bwMode="auto">
          <a:xfrm>
            <a:off x="4724400" y="1600200"/>
            <a:ext cx="376237" cy="582613"/>
            <a:chOff x="2640" y="1106"/>
            <a:chExt cx="237" cy="367"/>
          </a:xfrm>
        </p:grpSpPr>
        <p:sp>
          <p:nvSpPr>
            <p:cNvPr id="251916" name="Line 12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17" name="Rectangle 13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18" name="Group 14"/>
          <p:cNvGrpSpPr>
            <a:grpSpLocks/>
          </p:cNvGrpSpPr>
          <p:nvPr/>
        </p:nvGrpSpPr>
        <p:grpSpPr bwMode="auto">
          <a:xfrm>
            <a:off x="5181600" y="1600200"/>
            <a:ext cx="376237" cy="582613"/>
            <a:chOff x="2640" y="1106"/>
            <a:chExt cx="237" cy="367"/>
          </a:xfrm>
        </p:grpSpPr>
        <p:sp>
          <p:nvSpPr>
            <p:cNvPr id="251919" name="Line 15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20" name="Rectangle 16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21" name="Group 17"/>
          <p:cNvGrpSpPr>
            <a:grpSpLocks/>
          </p:cNvGrpSpPr>
          <p:nvPr/>
        </p:nvGrpSpPr>
        <p:grpSpPr bwMode="auto">
          <a:xfrm>
            <a:off x="4745037" y="2559053"/>
            <a:ext cx="376238" cy="615951"/>
            <a:chOff x="2880" y="2493"/>
            <a:chExt cx="237" cy="388"/>
          </a:xfrm>
        </p:grpSpPr>
        <p:sp>
          <p:nvSpPr>
            <p:cNvPr id="251922" name="Line 18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23" name="Rectangle 19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24" name="Group 20"/>
          <p:cNvGrpSpPr>
            <a:grpSpLocks/>
          </p:cNvGrpSpPr>
          <p:nvPr/>
        </p:nvGrpSpPr>
        <p:grpSpPr bwMode="auto">
          <a:xfrm>
            <a:off x="5181600" y="2562228"/>
            <a:ext cx="376237" cy="615951"/>
            <a:chOff x="2880" y="2493"/>
            <a:chExt cx="237" cy="388"/>
          </a:xfrm>
        </p:grpSpPr>
        <p:sp>
          <p:nvSpPr>
            <p:cNvPr id="251925" name="Line 21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26" name="Rectangle 22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28" name="Group 24"/>
          <p:cNvGrpSpPr>
            <a:grpSpLocks/>
          </p:cNvGrpSpPr>
          <p:nvPr/>
        </p:nvGrpSpPr>
        <p:grpSpPr bwMode="auto">
          <a:xfrm>
            <a:off x="3810000" y="3227387"/>
            <a:ext cx="376238" cy="582612"/>
            <a:chOff x="2640" y="1106"/>
            <a:chExt cx="237" cy="367"/>
          </a:xfrm>
        </p:grpSpPr>
        <p:sp>
          <p:nvSpPr>
            <p:cNvPr id="251929" name="Line 25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30" name="Rectangle 26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51931" name="Text Box 27"/>
          <p:cNvSpPr txBox="1">
            <a:spLocks noChangeArrowheads="1"/>
          </p:cNvSpPr>
          <p:nvPr/>
        </p:nvSpPr>
        <p:spPr bwMode="auto">
          <a:xfrm>
            <a:off x="3946525" y="3787774"/>
            <a:ext cx="1841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51932" name="Text Box 28"/>
          <p:cNvSpPr txBox="1">
            <a:spLocks noChangeArrowheads="1"/>
          </p:cNvSpPr>
          <p:nvPr/>
        </p:nvSpPr>
        <p:spPr bwMode="auto">
          <a:xfrm>
            <a:off x="3822700" y="3787774"/>
            <a:ext cx="39497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N—C—C—C—C—C—NH</a:t>
            </a:r>
            <a:r>
              <a:rPr lang="en-US" altLang="en-US" sz="2400" b="1" i="0" baseline="-25000"/>
              <a:t>3</a:t>
            </a:r>
            <a:endParaRPr lang="en-US" altLang="en-US" sz="2400" b="1" i="0"/>
          </a:p>
          <a:p>
            <a:pPr algn="l"/>
            <a:endParaRPr lang="en-US" altLang="en-US" sz="2400" b="1" i="0"/>
          </a:p>
        </p:txBody>
      </p:sp>
      <p:grpSp>
        <p:nvGrpSpPr>
          <p:cNvPr id="251933" name="Group 29"/>
          <p:cNvGrpSpPr>
            <a:grpSpLocks/>
          </p:cNvGrpSpPr>
          <p:nvPr/>
        </p:nvGrpSpPr>
        <p:grpSpPr bwMode="auto">
          <a:xfrm>
            <a:off x="4267200" y="3227387"/>
            <a:ext cx="376238" cy="582612"/>
            <a:chOff x="2592" y="1106"/>
            <a:chExt cx="237" cy="367"/>
          </a:xfrm>
        </p:grpSpPr>
        <p:sp>
          <p:nvSpPr>
            <p:cNvPr id="251934" name="Line 30"/>
            <p:cNvSpPr>
              <a:spLocks noChangeShapeType="1"/>
            </p:cNvSpPr>
            <p:nvPr/>
          </p:nvSpPr>
          <p:spPr bwMode="auto">
            <a:xfrm>
              <a:off x="2718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35" name="Rectangle 31"/>
            <p:cNvSpPr>
              <a:spLocks noChangeArrowheads="1"/>
            </p:cNvSpPr>
            <p:nvPr/>
          </p:nvSpPr>
          <p:spPr bwMode="auto">
            <a:xfrm>
              <a:off x="2592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36" name="Group 32"/>
          <p:cNvGrpSpPr>
            <a:grpSpLocks/>
          </p:cNvGrpSpPr>
          <p:nvPr/>
        </p:nvGrpSpPr>
        <p:grpSpPr bwMode="auto">
          <a:xfrm>
            <a:off x="4724400" y="3227387"/>
            <a:ext cx="376238" cy="582612"/>
            <a:chOff x="2640" y="1106"/>
            <a:chExt cx="237" cy="367"/>
          </a:xfrm>
        </p:grpSpPr>
        <p:sp>
          <p:nvSpPr>
            <p:cNvPr id="251937" name="Line 33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38" name="Rectangle 34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39" name="Group 35"/>
          <p:cNvGrpSpPr>
            <a:grpSpLocks/>
          </p:cNvGrpSpPr>
          <p:nvPr/>
        </p:nvGrpSpPr>
        <p:grpSpPr bwMode="auto">
          <a:xfrm>
            <a:off x="5181600" y="3227387"/>
            <a:ext cx="376238" cy="582612"/>
            <a:chOff x="2640" y="1106"/>
            <a:chExt cx="237" cy="367"/>
          </a:xfrm>
        </p:grpSpPr>
        <p:sp>
          <p:nvSpPr>
            <p:cNvPr id="251940" name="Line 36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41" name="Rectangle 37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42" name="Group 38"/>
          <p:cNvGrpSpPr>
            <a:grpSpLocks/>
          </p:cNvGrpSpPr>
          <p:nvPr/>
        </p:nvGrpSpPr>
        <p:grpSpPr bwMode="auto">
          <a:xfrm>
            <a:off x="5643562" y="3227387"/>
            <a:ext cx="376238" cy="582612"/>
            <a:chOff x="2640" y="1106"/>
            <a:chExt cx="237" cy="367"/>
          </a:xfrm>
        </p:grpSpPr>
        <p:sp>
          <p:nvSpPr>
            <p:cNvPr id="251943" name="Line 39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44" name="Rectangle 40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45" name="Group 41"/>
          <p:cNvGrpSpPr>
            <a:grpSpLocks/>
          </p:cNvGrpSpPr>
          <p:nvPr/>
        </p:nvGrpSpPr>
        <p:grpSpPr bwMode="auto">
          <a:xfrm>
            <a:off x="6019800" y="3227387"/>
            <a:ext cx="376238" cy="582612"/>
            <a:chOff x="2640" y="1106"/>
            <a:chExt cx="237" cy="367"/>
          </a:xfrm>
        </p:grpSpPr>
        <p:sp>
          <p:nvSpPr>
            <p:cNvPr id="251946" name="Line 42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47" name="Rectangle 43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48" name="Group 44"/>
          <p:cNvGrpSpPr>
            <a:grpSpLocks/>
          </p:cNvGrpSpPr>
          <p:nvPr/>
        </p:nvGrpSpPr>
        <p:grpSpPr bwMode="auto">
          <a:xfrm>
            <a:off x="4745037" y="4186236"/>
            <a:ext cx="376238" cy="615950"/>
            <a:chOff x="2880" y="2493"/>
            <a:chExt cx="237" cy="388"/>
          </a:xfrm>
        </p:grpSpPr>
        <p:sp>
          <p:nvSpPr>
            <p:cNvPr id="251949" name="Line 45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50" name="Rectangle 46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51" name="Group 47"/>
          <p:cNvGrpSpPr>
            <a:grpSpLocks/>
          </p:cNvGrpSpPr>
          <p:nvPr/>
        </p:nvGrpSpPr>
        <p:grpSpPr bwMode="auto">
          <a:xfrm>
            <a:off x="5181600" y="4189411"/>
            <a:ext cx="376238" cy="615950"/>
            <a:chOff x="2880" y="2493"/>
            <a:chExt cx="237" cy="388"/>
          </a:xfrm>
        </p:grpSpPr>
        <p:sp>
          <p:nvSpPr>
            <p:cNvPr id="251952" name="Line 48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53" name="Rectangle 49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54" name="Group 50"/>
          <p:cNvGrpSpPr>
            <a:grpSpLocks/>
          </p:cNvGrpSpPr>
          <p:nvPr/>
        </p:nvGrpSpPr>
        <p:grpSpPr bwMode="auto">
          <a:xfrm>
            <a:off x="5643562" y="4189411"/>
            <a:ext cx="376238" cy="615950"/>
            <a:chOff x="2880" y="2493"/>
            <a:chExt cx="237" cy="388"/>
          </a:xfrm>
        </p:grpSpPr>
        <p:sp>
          <p:nvSpPr>
            <p:cNvPr id="251955" name="Line 51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56" name="Rectangle 52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57" name="Group 53"/>
          <p:cNvGrpSpPr>
            <a:grpSpLocks/>
          </p:cNvGrpSpPr>
          <p:nvPr/>
        </p:nvGrpSpPr>
        <p:grpSpPr bwMode="auto">
          <a:xfrm>
            <a:off x="6019800" y="4189411"/>
            <a:ext cx="376238" cy="615950"/>
            <a:chOff x="2880" y="2493"/>
            <a:chExt cx="237" cy="388"/>
          </a:xfrm>
        </p:grpSpPr>
        <p:sp>
          <p:nvSpPr>
            <p:cNvPr id="251958" name="Line 54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59" name="Rectangle 55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60" name="Group 56"/>
          <p:cNvGrpSpPr>
            <a:grpSpLocks/>
          </p:cNvGrpSpPr>
          <p:nvPr/>
        </p:nvGrpSpPr>
        <p:grpSpPr bwMode="auto">
          <a:xfrm>
            <a:off x="3810000" y="4751388"/>
            <a:ext cx="376238" cy="582612"/>
            <a:chOff x="2640" y="1106"/>
            <a:chExt cx="237" cy="367"/>
          </a:xfrm>
        </p:grpSpPr>
        <p:sp>
          <p:nvSpPr>
            <p:cNvPr id="251961" name="Line 57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62" name="Rectangle 58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51963" name="Text Box 59"/>
          <p:cNvSpPr txBox="1">
            <a:spLocks noChangeArrowheads="1"/>
          </p:cNvSpPr>
          <p:nvPr/>
        </p:nvSpPr>
        <p:spPr bwMode="auto">
          <a:xfrm>
            <a:off x="3946525" y="531177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51964" name="Text Box 60"/>
          <p:cNvSpPr txBox="1">
            <a:spLocks noChangeArrowheads="1"/>
          </p:cNvSpPr>
          <p:nvPr/>
        </p:nvSpPr>
        <p:spPr bwMode="auto">
          <a:xfrm>
            <a:off x="3822700" y="5311775"/>
            <a:ext cx="3949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N—C—CH</a:t>
            </a:r>
            <a:r>
              <a:rPr lang="en-US" altLang="en-US" sz="2400" b="1" i="0" baseline="-25000"/>
              <a:t>3</a:t>
            </a:r>
            <a:endParaRPr lang="en-US" altLang="en-US" sz="2400" b="1" i="0"/>
          </a:p>
        </p:txBody>
      </p:sp>
      <p:grpSp>
        <p:nvGrpSpPr>
          <p:cNvPr id="251965" name="Group 61"/>
          <p:cNvGrpSpPr>
            <a:grpSpLocks/>
          </p:cNvGrpSpPr>
          <p:nvPr/>
        </p:nvGrpSpPr>
        <p:grpSpPr bwMode="auto">
          <a:xfrm>
            <a:off x="4296353" y="4751388"/>
            <a:ext cx="376238" cy="582612"/>
            <a:chOff x="2670" y="1106"/>
            <a:chExt cx="237" cy="367"/>
          </a:xfrm>
        </p:grpSpPr>
        <p:sp>
          <p:nvSpPr>
            <p:cNvPr id="251966" name="Line 62"/>
            <p:cNvSpPr>
              <a:spLocks noChangeShapeType="1"/>
            </p:cNvSpPr>
            <p:nvPr/>
          </p:nvSpPr>
          <p:spPr bwMode="auto">
            <a:xfrm>
              <a:off x="279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67" name="Rectangle 63"/>
            <p:cNvSpPr>
              <a:spLocks noChangeArrowheads="1"/>
            </p:cNvSpPr>
            <p:nvPr/>
          </p:nvSpPr>
          <p:spPr bwMode="auto">
            <a:xfrm>
              <a:off x="267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pic>
        <p:nvPicPr>
          <p:cNvPr id="251968" name="Picture 64" descr="Figure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763" y="1524000"/>
            <a:ext cx="300037" cy="524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69" name="Picture 65" descr="Figure6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16002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970" name="Text Box 66"/>
          <p:cNvSpPr txBox="1">
            <a:spLocks noChangeArrowheads="1"/>
          </p:cNvSpPr>
          <p:nvPr/>
        </p:nvSpPr>
        <p:spPr bwMode="auto">
          <a:xfrm>
            <a:off x="3352800" y="22098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A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51971" name="Text Box 67"/>
          <p:cNvSpPr txBox="1">
            <a:spLocks noChangeArrowheads="1"/>
          </p:cNvSpPr>
          <p:nvPr/>
        </p:nvSpPr>
        <p:spPr bwMode="auto">
          <a:xfrm>
            <a:off x="3352800" y="385603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B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51972" name="Text Box 68"/>
          <p:cNvSpPr txBox="1">
            <a:spLocks noChangeArrowheads="1"/>
          </p:cNvSpPr>
          <p:nvPr/>
        </p:nvSpPr>
        <p:spPr bwMode="auto">
          <a:xfrm>
            <a:off x="3352800" y="538003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C</a:t>
            </a:r>
            <a:endParaRPr lang="en-US" altLang="en-US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4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066800"/>
          </a:xfrm>
        </p:spPr>
        <p:txBody>
          <a:bodyPr/>
          <a:lstStyle/>
          <a:p>
            <a:r>
              <a:rPr lang="en-US" altLang="en-US" sz="4400" b="1" dirty="0" err="1">
                <a:solidFill>
                  <a:schemeClr val="tx1"/>
                </a:solidFill>
                <a:latin typeface="Candara" panose="020E0502030303020204" pitchFamily="34" charset="0"/>
              </a:rPr>
              <a:t>Homonuclear</a:t>
            </a:r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 2D </a:t>
            </a:r>
            <a:r>
              <a:rPr lang="en-US" altLang="en-US" sz="4400" b="1" dirty="0" err="1">
                <a:solidFill>
                  <a:schemeClr val="tx1"/>
                </a:solidFill>
                <a:latin typeface="Candara" panose="020E0502030303020204" pitchFamily="34" charset="0"/>
              </a:rPr>
              <a:t>Expts</a:t>
            </a:r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</a:p>
        </p:txBody>
      </p:sp>
      <p:pic>
        <p:nvPicPr>
          <p:cNvPr id="246787" name="Picture 3" descr="Figure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563" y="1524000"/>
            <a:ext cx="8605837" cy="524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4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1219200"/>
          </a:xfrm>
        </p:spPr>
        <p:txBody>
          <a:bodyPr/>
          <a:lstStyle/>
          <a:p>
            <a:r>
              <a:rPr lang="en-US" altLang="en-US" sz="4400" b="1" dirty="0" smtClean="0">
                <a:solidFill>
                  <a:schemeClr val="tx1"/>
                </a:solidFill>
              </a:rPr>
              <a:t>Limitations of </a:t>
            </a:r>
            <a:r>
              <a:rPr lang="en-US" altLang="en-US" sz="4400" b="1" dirty="0" err="1" smtClean="0">
                <a:solidFill>
                  <a:schemeClr val="tx1"/>
                </a:solidFill>
              </a:rPr>
              <a:t>Homonuclear</a:t>
            </a:r>
            <a:r>
              <a:rPr lang="en-US" altLang="en-US" sz="4400" b="1" dirty="0" smtClean="0">
                <a:solidFill>
                  <a:schemeClr val="tx1"/>
                </a:solidFill>
              </a:rPr>
              <a:t> NMR</a:t>
            </a:r>
            <a:endParaRPr lang="en-US" altLang="en-US" sz="4400" b="1" dirty="0">
              <a:solidFill>
                <a:schemeClr val="tx1"/>
              </a:solidFill>
            </a:endParaRPr>
          </a:p>
        </p:txBody>
      </p:sp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443345" y="2057400"/>
            <a:ext cx="8458200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878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Aft>
                <a:spcPct val="50000"/>
              </a:spcAft>
            </a:pPr>
            <a:r>
              <a:rPr lang="en-US" altLang="en-US" sz="3200" b="1" i="0" dirty="0" smtClean="0">
                <a:latin typeface="Candara" panose="020E0502030303020204" pitchFamily="34" charset="0"/>
              </a:rPr>
              <a:t>Nuclei </a:t>
            </a:r>
            <a:r>
              <a:rPr lang="en-US" altLang="en-US" sz="3200" b="1" i="0" dirty="0">
                <a:latin typeface="Candara" panose="020E0502030303020204" pitchFamily="34" charset="0"/>
              </a:rPr>
              <a:t>are not all mutually </a:t>
            </a:r>
            <a:r>
              <a:rPr lang="en-US" altLang="en-US" sz="3200" b="1" i="0" dirty="0" smtClean="0">
                <a:latin typeface="Candara" panose="020E0502030303020204" pitchFamily="34" charset="0"/>
              </a:rPr>
              <a:t>coupled</a:t>
            </a:r>
          </a:p>
          <a:p>
            <a:pPr algn="ctr">
              <a:spcAft>
                <a:spcPct val="50000"/>
              </a:spcAft>
            </a:pPr>
            <a:endParaRPr lang="en-US" altLang="en-US" sz="2800" b="1" i="0" dirty="0" smtClean="0">
              <a:latin typeface="Candara" panose="020E0502030303020204" pitchFamily="34" charset="0"/>
            </a:endParaRPr>
          </a:p>
          <a:p>
            <a:pPr algn="ctr">
              <a:spcAft>
                <a:spcPct val="50000"/>
              </a:spcAft>
            </a:pPr>
            <a:endParaRPr lang="en-US" altLang="en-US" sz="2800" b="1" dirty="0">
              <a:latin typeface="Candara" panose="020E0502030303020204" pitchFamily="34" charset="0"/>
            </a:endParaRPr>
          </a:p>
          <a:p>
            <a:pPr algn="ctr">
              <a:spcAft>
                <a:spcPct val="50000"/>
              </a:spcAft>
            </a:pPr>
            <a:endParaRPr lang="en-US" altLang="en-US" sz="2800" b="1" i="0" dirty="0">
              <a:latin typeface="Candara" panose="020E0502030303020204" pitchFamily="34" charset="0"/>
            </a:endParaRPr>
          </a:p>
          <a:p>
            <a:pPr algn="ctr">
              <a:spcAft>
                <a:spcPct val="50000"/>
              </a:spcAft>
            </a:pPr>
            <a:r>
              <a:rPr lang="en-US" altLang="en-US" sz="2800" b="1" dirty="0">
                <a:solidFill>
                  <a:schemeClr val="accent2"/>
                </a:solidFill>
                <a:latin typeface="Candara" panose="020E0502030303020204" pitchFamily="34" charset="0"/>
              </a:rPr>
              <a:t>Each amino acid gives rise to an independent NMR sub-spectrum, which is much simpler than the complete protein spectrum</a:t>
            </a:r>
          </a:p>
        </p:txBody>
      </p:sp>
      <p:pic>
        <p:nvPicPr>
          <p:cNvPr id="1026" name="Picture 2" descr="C:\Users\Aaron\Dropbox\NMR\Figures\backbone_plain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2895600"/>
            <a:ext cx="2994131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07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447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Basic Strategy to Assign Resonances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3352800"/>
          </a:xfrm>
        </p:spPr>
        <p:txBody>
          <a:bodyPr/>
          <a:lstStyle/>
          <a:p>
            <a:pPr marL="463550" indent="-463550" eaLnBrk="1" hangingPunct="1">
              <a:spcAft>
                <a:spcPct val="105000"/>
              </a:spcAft>
              <a:buFontTx/>
              <a:buAutoNum type="arabicPeriod"/>
            </a:pPr>
            <a:r>
              <a:rPr lang="en-US" altLang="en-US" sz="3200" b="1" dirty="0" smtClean="0"/>
              <a:t>Identify resonances for each residue (scalar)</a:t>
            </a:r>
          </a:p>
          <a:p>
            <a:pPr marL="463550" indent="-463550" eaLnBrk="1" hangingPunct="1">
              <a:buFontTx/>
              <a:buAutoNum type="arabicPeriod"/>
            </a:pPr>
            <a:r>
              <a:rPr lang="en-US" altLang="en-US" sz="3200" b="1" dirty="0" smtClean="0">
                <a:solidFill>
                  <a:schemeClr val="bg1">
                    <a:lumMod val="85000"/>
                  </a:schemeClr>
                </a:solidFill>
              </a:rPr>
              <a:t>Put residues in order</a:t>
            </a:r>
          </a:p>
        </p:txBody>
      </p:sp>
      <p:sp>
        <p:nvSpPr>
          <p:cNvPr id="230404" name="Text Box 4"/>
          <p:cNvSpPr txBox="1">
            <a:spLocks noChangeArrowheads="1"/>
          </p:cNvSpPr>
          <p:nvPr/>
        </p:nvSpPr>
        <p:spPr bwMode="auto">
          <a:xfrm>
            <a:off x="2895600" y="4343400"/>
            <a:ext cx="33591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algn="l" eaLnBrk="1" hangingPunct="1"/>
            <a:r>
              <a:rPr lang="en-US" altLang="en-US" sz="1800" dirty="0">
                <a:solidFill>
                  <a:schemeClr val="bg1">
                    <a:lumMod val="85000"/>
                  </a:schemeClr>
                </a:solidFill>
              </a:rPr>
              <a:t> 1      2     3      4     5     6      7  </a:t>
            </a:r>
          </a:p>
          <a:p>
            <a:pPr algn="l" eaLnBrk="1" hangingPunct="1"/>
            <a:r>
              <a:rPr lang="en-US" altLang="en-US" dirty="0">
                <a:solidFill>
                  <a:schemeClr val="bg1">
                    <a:lumMod val="85000"/>
                  </a:schemeClr>
                </a:solidFill>
              </a:rPr>
              <a:t>R - G - S - T - L - G - S</a:t>
            </a: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3448050" y="2590800"/>
            <a:ext cx="4095750" cy="695325"/>
            <a:chOff x="1526" y="1872"/>
            <a:chExt cx="2580" cy="438"/>
          </a:xfrm>
        </p:grpSpPr>
        <p:sp>
          <p:nvSpPr>
            <p:cNvPr id="32775" name="Text Box 6"/>
            <p:cNvSpPr txBox="1">
              <a:spLocks noChangeArrowheads="1"/>
            </p:cNvSpPr>
            <p:nvPr/>
          </p:nvSpPr>
          <p:spPr bwMode="auto">
            <a:xfrm>
              <a:off x="2294" y="1872"/>
              <a:ext cx="23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L</a:t>
              </a:r>
              <a:endParaRPr lang="en-US" altLang="en-US" b="0" i="1"/>
            </a:p>
          </p:txBody>
        </p:sp>
        <p:sp>
          <p:nvSpPr>
            <p:cNvPr id="32776" name="Text Box 7"/>
            <p:cNvSpPr txBox="1">
              <a:spLocks noChangeArrowheads="1"/>
            </p:cNvSpPr>
            <p:nvPr/>
          </p:nvSpPr>
          <p:spPr bwMode="auto">
            <a:xfrm>
              <a:off x="1526" y="1872"/>
              <a:ext cx="23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T</a:t>
              </a:r>
              <a:endParaRPr lang="en-US" altLang="en-US" b="0" i="1"/>
            </a:p>
          </p:txBody>
        </p:sp>
        <p:sp>
          <p:nvSpPr>
            <p:cNvPr id="32777" name="Text Box 8"/>
            <p:cNvSpPr txBox="1">
              <a:spLocks noChangeArrowheads="1"/>
            </p:cNvSpPr>
            <p:nvPr/>
          </p:nvSpPr>
          <p:spPr bwMode="auto">
            <a:xfrm>
              <a:off x="1894" y="1962"/>
              <a:ext cx="2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 dirty="0"/>
                <a:t>G</a:t>
              </a:r>
              <a:endParaRPr lang="en-US" altLang="en-US" b="0" i="1" dirty="0"/>
            </a:p>
          </p:txBody>
        </p:sp>
        <p:sp>
          <p:nvSpPr>
            <p:cNvPr id="32778" name="Text Box 9"/>
            <p:cNvSpPr txBox="1">
              <a:spLocks noChangeArrowheads="1"/>
            </p:cNvSpPr>
            <p:nvPr/>
          </p:nvSpPr>
          <p:spPr bwMode="auto">
            <a:xfrm>
              <a:off x="2672" y="1920"/>
              <a:ext cx="25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S</a:t>
              </a:r>
              <a:endParaRPr lang="en-US" altLang="en-US" b="0" i="1"/>
            </a:p>
          </p:txBody>
        </p:sp>
        <p:sp>
          <p:nvSpPr>
            <p:cNvPr id="32779" name="Text Box 10"/>
            <p:cNvSpPr txBox="1">
              <a:spLocks noChangeArrowheads="1"/>
            </p:cNvSpPr>
            <p:nvPr/>
          </p:nvSpPr>
          <p:spPr bwMode="auto">
            <a:xfrm>
              <a:off x="3056" y="2016"/>
              <a:ext cx="25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S</a:t>
              </a:r>
              <a:endParaRPr lang="en-US" altLang="en-US" b="0" i="1"/>
            </a:p>
          </p:txBody>
        </p:sp>
        <p:sp>
          <p:nvSpPr>
            <p:cNvPr id="32780" name="Text Box 11"/>
            <p:cNvSpPr txBox="1">
              <a:spLocks noChangeArrowheads="1"/>
            </p:cNvSpPr>
            <p:nvPr/>
          </p:nvSpPr>
          <p:spPr bwMode="auto">
            <a:xfrm>
              <a:off x="3435" y="1914"/>
              <a:ext cx="26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R</a:t>
              </a:r>
              <a:endParaRPr lang="en-US" altLang="en-US" b="0" i="1"/>
            </a:p>
          </p:txBody>
        </p:sp>
        <p:sp>
          <p:nvSpPr>
            <p:cNvPr id="32781" name="Text Box 12"/>
            <p:cNvSpPr txBox="1">
              <a:spLocks noChangeArrowheads="1"/>
            </p:cNvSpPr>
            <p:nvPr/>
          </p:nvSpPr>
          <p:spPr bwMode="auto">
            <a:xfrm>
              <a:off x="3835" y="1968"/>
              <a:ext cx="2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/>
                <a:t>G</a:t>
              </a:r>
              <a:endParaRPr lang="en-US" altLang="en-US" b="0" i="1"/>
            </a:p>
          </p:txBody>
        </p:sp>
      </p:grpSp>
      <p:pic>
        <p:nvPicPr>
          <p:cNvPr id="2050" name="Picture 2" descr="C:\Users\Aaron\Dropbox\NMR\Figures\Leucine_atoms.pn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2874" y="4297499"/>
            <a:ext cx="2250126" cy="233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5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15240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Solutions to the Challenges</a:t>
            </a:r>
          </a:p>
        </p:txBody>
      </p:sp>
      <p:sp>
        <p:nvSpPr>
          <p:cNvPr id="244739" name="Text Box 3"/>
          <p:cNvSpPr txBox="1">
            <a:spLocks noChangeArrowheads="1"/>
          </p:cNvSpPr>
          <p:nvPr/>
        </p:nvSpPr>
        <p:spPr bwMode="auto">
          <a:xfrm>
            <a:off x="304800" y="1981200"/>
            <a:ext cx="8610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5613" indent="-455613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1225" indent="-341313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4859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057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6289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861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r>
              <a:rPr lang="en-US" altLang="en-US" sz="2800" b="1" i="0" dirty="0" smtClean="0">
                <a:latin typeface="Candara" panose="020E0502030303020204" pitchFamily="34" charset="0"/>
              </a:rPr>
              <a:t>Most abundant </a:t>
            </a:r>
            <a:r>
              <a:rPr lang="en-US" altLang="en-US" sz="2800" b="1" i="0" dirty="0" err="1" smtClean="0">
                <a:latin typeface="Candara" panose="020E0502030303020204" pitchFamily="34" charset="0"/>
              </a:rPr>
              <a:t>nitrogens</a:t>
            </a:r>
            <a:r>
              <a:rPr lang="en-US" altLang="en-US" sz="2800" b="1" i="0" dirty="0" smtClean="0">
                <a:latin typeface="Candara" panose="020E0502030303020204" pitchFamily="34" charset="0"/>
              </a:rPr>
              <a:t>, carbons, and </a:t>
            </a:r>
            <a:r>
              <a:rPr lang="en-US" altLang="en-US" sz="2800" b="1" i="0" dirty="0" err="1" smtClean="0">
                <a:latin typeface="Candara" panose="020E0502030303020204" pitchFamily="34" charset="0"/>
              </a:rPr>
              <a:t>oxygens</a:t>
            </a:r>
            <a:r>
              <a:rPr lang="en-US" altLang="en-US" sz="2800" b="1" i="0" dirty="0" smtClean="0">
                <a:latin typeface="Candara" panose="020E0502030303020204" pitchFamily="34" charset="0"/>
              </a:rPr>
              <a:t> do not provide NMR-viable signal</a:t>
            </a: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endParaRPr lang="en-US" altLang="en-US" sz="2800" b="1" i="0" dirty="0" smtClean="0">
              <a:latin typeface="Candara" panose="020E0502030303020204" pitchFamily="34" charset="0"/>
            </a:endParaRP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r>
              <a:rPr lang="en-US" altLang="en-US" sz="2800" b="1" i="0" dirty="0" smtClean="0">
                <a:latin typeface="Candara" panose="020E0502030303020204" pitchFamily="34" charset="0"/>
              </a:rPr>
              <a:t>Detect </a:t>
            </a:r>
            <a:r>
              <a:rPr lang="en-US" altLang="en-US" sz="2800" b="1" i="0" dirty="0">
                <a:latin typeface="Candara" panose="020E0502030303020204" pitchFamily="34" charset="0"/>
              </a:rPr>
              <a:t>signals from </a:t>
            </a:r>
            <a:r>
              <a:rPr lang="en-US" altLang="en-US" sz="2800" b="1" i="0" dirty="0" err="1">
                <a:latin typeface="Candara" panose="020E0502030303020204" pitchFamily="34" charset="0"/>
              </a:rPr>
              <a:t>heteronuclei</a:t>
            </a:r>
            <a:r>
              <a:rPr lang="en-US" altLang="en-US" sz="2800" b="1" i="0" dirty="0">
                <a:latin typeface="Candara" panose="020E0502030303020204" pitchFamily="34" charset="0"/>
              </a:rPr>
              <a:t> </a:t>
            </a:r>
            <a:r>
              <a:rPr lang="en-US" altLang="en-US" sz="2800" b="1" i="0" dirty="0" smtClean="0">
                <a:latin typeface="Candara" panose="020E0502030303020204" pitchFamily="34" charset="0"/>
              </a:rPr>
              <a:t>(non-hydrogens)</a:t>
            </a: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endParaRPr lang="en-US" altLang="en-US" sz="2800" b="1" i="0" dirty="0" smtClean="0">
              <a:latin typeface="Candara" panose="020E0502030303020204" pitchFamily="34" charset="0"/>
            </a:endParaRP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 err="1" smtClean="0">
                <a:latin typeface="Candara" panose="020E0502030303020204" pitchFamily="34" charset="0"/>
              </a:rPr>
              <a:t>Isotopically</a:t>
            </a:r>
            <a:r>
              <a:rPr lang="en-US" altLang="en-US" sz="2800" b="1" dirty="0" smtClean="0">
                <a:latin typeface="Candara" panose="020E0502030303020204" pitchFamily="34" charset="0"/>
              </a:rPr>
              <a:t> enrich protein sample with </a:t>
            </a:r>
            <a:r>
              <a:rPr lang="en-US" altLang="en-US" sz="2800" b="1" baseline="30000" dirty="0" smtClean="0">
                <a:latin typeface="Candara" panose="020E0502030303020204" pitchFamily="34" charset="0"/>
              </a:rPr>
              <a:t>13</a:t>
            </a:r>
            <a:r>
              <a:rPr lang="en-US" altLang="en-US" sz="2800" b="1" dirty="0" smtClean="0">
                <a:latin typeface="Candara" panose="020E0502030303020204" pitchFamily="34" charset="0"/>
              </a:rPr>
              <a:t>C, </a:t>
            </a:r>
            <a:r>
              <a:rPr lang="en-US" altLang="en-US" sz="2800" b="1" baseline="30000" dirty="0" smtClean="0">
                <a:latin typeface="Candara" panose="020E0502030303020204" pitchFamily="34" charset="0"/>
              </a:rPr>
              <a:t>15</a:t>
            </a:r>
            <a:r>
              <a:rPr lang="en-US" altLang="en-US" sz="2800" b="1" dirty="0" smtClean="0">
                <a:latin typeface="Candara" panose="020E0502030303020204" pitchFamily="34" charset="0"/>
              </a:rPr>
              <a:t>N, or </a:t>
            </a:r>
            <a:r>
              <a:rPr lang="en-US" altLang="en-US" sz="2800" b="1" baseline="30000" dirty="0" smtClean="0">
                <a:latin typeface="Candara" panose="020E0502030303020204" pitchFamily="34" charset="0"/>
              </a:rPr>
              <a:t>2</a:t>
            </a:r>
            <a:r>
              <a:rPr lang="en-US" altLang="en-US" sz="2800" b="1" dirty="0" smtClean="0">
                <a:latin typeface="Candara" panose="020E0502030303020204" pitchFamily="34" charset="0"/>
              </a:rPr>
              <a:t>H to overcome low natural abundance</a:t>
            </a:r>
            <a:endParaRPr lang="en-US" altLang="en-US" sz="2800" b="1" i="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65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1524000"/>
          </a:xfrm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chemeClr val="tx1"/>
                </a:solidFill>
              </a:rPr>
              <a:t>Intrinsic Sensitivity of Nuclei</a:t>
            </a:r>
          </a:p>
        </p:txBody>
      </p:sp>
      <p:sp>
        <p:nvSpPr>
          <p:cNvPr id="19459" name="Text Box 18"/>
          <p:cNvSpPr txBox="1">
            <a:spLocks noChangeArrowheads="1"/>
          </p:cNvSpPr>
          <p:nvPr/>
        </p:nvSpPr>
        <p:spPr bwMode="auto">
          <a:xfrm>
            <a:off x="554038" y="1654175"/>
            <a:ext cx="8026400" cy="4518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algn="l" eaLnBrk="1" hangingPunct="1"/>
            <a:r>
              <a:rPr lang="en-US" altLang="en-US" sz="2800" dirty="0">
                <a:latin typeface="Times New Roman" pitchFamily="-108" charset="0"/>
              </a:rPr>
              <a:t>Nucleus</a:t>
            </a:r>
            <a:r>
              <a:rPr lang="en-US" altLang="en-US" b="0" dirty="0"/>
              <a:t>	</a:t>
            </a:r>
            <a:r>
              <a:rPr lang="en-US" altLang="en-US" sz="2800" b="0" dirty="0"/>
              <a:t>     </a:t>
            </a:r>
            <a:r>
              <a:rPr lang="en-US" altLang="en-US" sz="2800" dirty="0">
                <a:latin typeface="Symbol" pitchFamily="-108" charset="2"/>
              </a:rPr>
              <a:t>g		  % </a:t>
            </a:r>
            <a:r>
              <a:rPr lang="en-US" altLang="en-US" sz="2800" dirty="0">
                <a:latin typeface="Times New Roman" pitchFamily="-108" charset="0"/>
              </a:rPr>
              <a:t>Natural 	Relative</a:t>
            </a:r>
          </a:p>
          <a:p>
            <a:pPr algn="l" eaLnBrk="1" hangingPunct="1"/>
            <a:r>
              <a:rPr lang="en-US" altLang="en-US" sz="2800" dirty="0">
                <a:latin typeface="Times New Roman" pitchFamily="-108" charset="0"/>
              </a:rPr>
              <a:t>				  Abundance       Sensitivity</a:t>
            </a:r>
          </a:p>
          <a:p>
            <a:pPr algn="l" eaLnBrk="1" hangingPunct="1"/>
            <a:endParaRPr lang="en-US" altLang="en-US" sz="2800" dirty="0">
              <a:latin typeface="Times New Roman" pitchFamily="-108" charset="0"/>
            </a:endParaRPr>
          </a:p>
          <a:p>
            <a:pPr algn="l" eaLnBrk="1" hangingPunct="1"/>
            <a:r>
              <a:rPr lang="en-US" altLang="en-US" sz="2800" baseline="30000" dirty="0">
                <a:latin typeface="Times New Roman" pitchFamily="-108" charset="0"/>
              </a:rPr>
              <a:t>  1</a:t>
            </a:r>
            <a:r>
              <a:rPr lang="en-US" altLang="en-US" sz="2800" dirty="0">
                <a:latin typeface="Times New Roman" pitchFamily="-108" charset="0"/>
              </a:rPr>
              <a:t>H		2.7 x 10</a:t>
            </a:r>
            <a:r>
              <a:rPr lang="en-US" altLang="en-US" sz="2800" baseline="30000" dirty="0">
                <a:latin typeface="Times New Roman" pitchFamily="-108" charset="0"/>
              </a:rPr>
              <a:t>8</a:t>
            </a:r>
            <a:r>
              <a:rPr lang="en-US" altLang="en-US" sz="2800" dirty="0">
                <a:latin typeface="Times New Roman" pitchFamily="-108" charset="0"/>
              </a:rPr>
              <a:t>  	         99.98		     1.0</a:t>
            </a:r>
          </a:p>
          <a:p>
            <a:pPr algn="l" eaLnBrk="1" hangingPunct="1"/>
            <a:endParaRPr lang="en-US" altLang="en-US" sz="2800" dirty="0">
              <a:latin typeface="Times New Roman" pitchFamily="-108" charset="0"/>
            </a:endParaRPr>
          </a:p>
          <a:p>
            <a:pPr algn="l" eaLnBrk="1" hangingPunct="1"/>
            <a:r>
              <a:rPr lang="en-US" altLang="en-US" sz="2800" baseline="30000" dirty="0">
                <a:latin typeface="Times New Roman" pitchFamily="-108" charset="0"/>
              </a:rPr>
              <a:t>  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pitchFamily="-108" charset="0"/>
              </a:rPr>
              <a:t>13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-108" charset="0"/>
              </a:rPr>
              <a:t>C		6.7 x 10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pitchFamily="-108" charset="0"/>
              </a:rPr>
              <a:t>7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-108" charset="0"/>
              </a:rPr>
              <a:t>  		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-108" charset="0"/>
              </a:rPr>
              <a:t>1.11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-108" charset="0"/>
              </a:rPr>
              <a:t>		 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-108" charset="0"/>
              </a:rPr>
              <a:t> 0.004</a:t>
            </a:r>
            <a:endParaRPr lang="en-US" altLang="en-US" sz="2800" dirty="0">
              <a:solidFill>
                <a:srgbClr val="0000FF"/>
              </a:solidFill>
              <a:latin typeface="Times New Roman" pitchFamily="-108" charset="0"/>
            </a:endParaRPr>
          </a:p>
          <a:p>
            <a:pPr algn="l" eaLnBrk="1" hangingPunct="1"/>
            <a:endParaRPr lang="en-US" altLang="en-US" sz="2800" dirty="0">
              <a:solidFill>
                <a:srgbClr val="0000FF"/>
              </a:solidFill>
              <a:latin typeface="Times New Roman" pitchFamily="-108" charset="0"/>
            </a:endParaRPr>
          </a:p>
          <a:p>
            <a:pPr algn="l" eaLnBrk="1" hangingPunct="1"/>
            <a:r>
              <a:rPr lang="en-US" altLang="en-US" sz="2800" baseline="30000" dirty="0">
                <a:solidFill>
                  <a:srgbClr val="0000FF"/>
                </a:solidFill>
                <a:latin typeface="Times New Roman" pitchFamily="-108" charset="0"/>
              </a:rPr>
              <a:t>  15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-108" charset="0"/>
              </a:rPr>
              <a:t>N	         -2.7 x 10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pitchFamily="-108" charset="0"/>
              </a:rPr>
              <a:t>7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-108" charset="0"/>
              </a:rPr>
              <a:t>  		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-108" charset="0"/>
              </a:rPr>
              <a:t>0.36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-108" charset="0"/>
              </a:rPr>
              <a:t>		  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-108" charset="0"/>
              </a:rPr>
              <a:t>0.0004</a:t>
            </a:r>
            <a:endParaRPr lang="en-US" altLang="en-US" sz="2800" dirty="0">
              <a:solidFill>
                <a:srgbClr val="0000FF"/>
              </a:solidFill>
              <a:latin typeface="Times New Roman" pitchFamily="-108" charset="0"/>
            </a:endParaRPr>
          </a:p>
          <a:p>
            <a:pPr algn="l" eaLnBrk="1" hangingPunct="1"/>
            <a:endParaRPr lang="en-US" altLang="en-US" sz="2800" dirty="0">
              <a:latin typeface="Times New Roman" pitchFamily="-108" charset="0"/>
            </a:endParaRPr>
          </a:p>
          <a:p>
            <a:pPr algn="l" eaLnBrk="1" hangingPunct="1"/>
            <a:r>
              <a:rPr lang="en-US" altLang="en-US" sz="2800" baseline="30000" dirty="0">
                <a:latin typeface="Times New Roman" pitchFamily="-108" charset="0"/>
              </a:rPr>
              <a:t>  31</a:t>
            </a:r>
            <a:r>
              <a:rPr lang="en-US" altLang="en-US" sz="2800" dirty="0">
                <a:latin typeface="Times New Roman" pitchFamily="-108" charset="0"/>
              </a:rPr>
              <a:t>P		1.1 x 10</a:t>
            </a:r>
            <a:r>
              <a:rPr lang="en-US" altLang="en-US" sz="2800" baseline="30000" dirty="0">
                <a:latin typeface="Times New Roman" pitchFamily="-108" charset="0"/>
              </a:rPr>
              <a:t>8</a:t>
            </a:r>
            <a:r>
              <a:rPr lang="en-US" altLang="en-US" sz="2800" dirty="0">
                <a:latin typeface="Times New Roman" pitchFamily="-108" charset="0"/>
              </a:rPr>
              <a:t>  	      </a:t>
            </a:r>
            <a:r>
              <a:rPr lang="en-US" altLang="en-US" sz="2800" dirty="0" smtClean="0">
                <a:latin typeface="Times New Roman" pitchFamily="-108" charset="0"/>
              </a:rPr>
              <a:t>     </a:t>
            </a:r>
            <a:r>
              <a:rPr lang="en-US" altLang="en-US" sz="2800" dirty="0">
                <a:latin typeface="Times New Roman" pitchFamily="-108" charset="0"/>
              </a:rPr>
              <a:t>100		     0.5</a:t>
            </a:r>
          </a:p>
          <a:p>
            <a:pPr algn="l" eaLnBrk="1" hangingPunct="1"/>
            <a:endParaRPr lang="en-US" altLang="en-US" sz="900" dirty="0">
              <a:latin typeface="Times New Roman" pitchFamily="-108" charset="0"/>
            </a:endParaRPr>
          </a:p>
        </p:txBody>
      </p:sp>
      <p:sp>
        <p:nvSpPr>
          <p:cNvPr id="19460" name="Text Box 19"/>
          <p:cNvSpPr txBox="1">
            <a:spLocks noChangeArrowheads="1"/>
          </p:cNvSpPr>
          <p:nvPr/>
        </p:nvSpPr>
        <p:spPr bwMode="auto">
          <a:xfrm>
            <a:off x="2270744" y="6248400"/>
            <a:ext cx="4663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chemeClr val="accent2"/>
                </a:solidFill>
                <a:latin typeface="Candara" panose="020E0502030303020204" pitchFamily="34" charset="0"/>
              </a:rPr>
              <a:t>Prepare samples enriched in these nuclei</a:t>
            </a:r>
          </a:p>
        </p:txBody>
      </p:sp>
    </p:spTree>
    <p:extLst>
      <p:ext uri="{BB962C8B-B14F-4D97-AF65-F5344CB8AC3E}">
        <p14:creationId xmlns:p14="http://schemas.microsoft.com/office/powerpoint/2010/main" val="305787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91600" cy="15240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Double-Resonance Experiments</a:t>
            </a:r>
            <a:br>
              <a:rPr lang="en-US" altLang="en-US" sz="4400" b="1" dirty="0">
                <a:solidFill>
                  <a:schemeClr val="tx1"/>
                </a:solidFill>
              </a:rPr>
            </a:br>
            <a:r>
              <a:rPr lang="en-US" altLang="en-US" sz="3600" b="1" i="1" dirty="0">
                <a:solidFill>
                  <a:schemeClr val="tx1"/>
                </a:solidFill>
              </a:rPr>
              <a:t>Increases Resolution/Information Content</a:t>
            </a:r>
          </a:p>
        </p:txBody>
      </p:sp>
      <p:pic>
        <p:nvPicPr>
          <p:cNvPr id="208901" name="Picture 5" descr="Figure8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3800" y="1600200"/>
            <a:ext cx="4800600" cy="477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432639" y="3076575"/>
            <a:ext cx="3301161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altLang="en-US" sz="2800" b="1" i="0" dirty="0"/>
              <a:t>-</a:t>
            </a:r>
            <a:r>
              <a:rPr lang="en-US" altLang="en-US" sz="2800" b="1" i="0" baseline="40000" dirty="0">
                <a:solidFill>
                  <a:srgbClr val="FF5050"/>
                </a:solidFill>
              </a:rPr>
              <a:t>15</a:t>
            </a:r>
            <a:r>
              <a:rPr lang="en-US" altLang="en-US" sz="2800" b="1" i="0" dirty="0">
                <a:solidFill>
                  <a:srgbClr val="FF5050"/>
                </a:solidFill>
              </a:rPr>
              <a:t>N</a:t>
            </a:r>
            <a:r>
              <a:rPr lang="en-US" altLang="en-US" sz="2800" b="1" i="0" dirty="0"/>
              <a:t> - C</a:t>
            </a:r>
            <a:r>
              <a:rPr lang="en-US" altLang="en-US" sz="2800" b="1" i="0" baseline="-20000" dirty="0">
                <a:latin typeface="Symbol" charset="2"/>
              </a:rPr>
              <a:t>a</a:t>
            </a:r>
            <a:r>
              <a:rPr lang="en-US" altLang="en-US" sz="2800" b="1" i="0" dirty="0"/>
              <a:t>- CO -</a:t>
            </a:r>
            <a:r>
              <a:rPr lang="en-US" altLang="en-US" sz="2800" b="1" i="0" baseline="40000" dirty="0">
                <a:solidFill>
                  <a:srgbClr val="FF5050"/>
                </a:solidFill>
              </a:rPr>
              <a:t>15</a:t>
            </a:r>
            <a:r>
              <a:rPr lang="en-US" altLang="en-US" sz="2800" b="1" i="0" dirty="0">
                <a:solidFill>
                  <a:srgbClr val="FF5050"/>
                </a:solidFill>
              </a:rPr>
              <a:t>N</a:t>
            </a:r>
            <a:r>
              <a:rPr lang="en-US" altLang="en-US" sz="2800" b="1" i="0" dirty="0"/>
              <a:t> - C</a:t>
            </a:r>
            <a:r>
              <a:rPr lang="en-US" altLang="en-US" sz="2800" b="1" i="0" baseline="-20000" dirty="0">
                <a:latin typeface="Symbol" charset="2"/>
              </a:rPr>
              <a:t>a</a:t>
            </a:r>
          </a:p>
        </p:txBody>
      </p:sp>
      <p:sp>
        <p:nvSpPr>
          <p:cNvPr id="208905" name="Line 9"/>
          <p:cNvSpPr>
            <a:spLocks noChangeShapeType="1"/>
          </p:cNvSpPr>
          <p:nvPr/>
        </p:nvSpPr>
        <p:spPr bwMode="auto">
          <a:xfrm>
            <a:off x="1027113" y="3481388"/>
            <a:ext cx="0" cy="2063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8906" name="Rectangle 10"/>
          <p:cNvSpPr>
            <a:spLocks noChangeArrowheads="1"/>
          </p:cNvSpPr>
          <p:nvPr/>
        </p:nvSpPr>
        <p:spPr bwMode="auto">
          <a:xfrm>
            <a:off x="822325" y="3660775"/>
            <a:ext cx="408767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800" b="1" i="0">
                <a:solidFill>
                  <a:srgbClr val="FF5050"/>
                </a:solidFill>
              </a:rPr>
              <a:t>H</a:t>
            </a:r>
            <a:endParaRPr lang="en-US" altLang="en-US" sz="2800" b="1" i="0" baseline="-25000">
              <a:solidFill>
                <a:srgbClr val="FF5050"/>
              </a:solidFill>
            </a:endParaRPr>
          </a:p>
        </p:txBody>
      </p:sp>
      <p:grpSp>
        <p:nvGrpSpPr>
          <p:cNvPr id="208907" name="Group 11"/>
          <p:cNvGrpSpPr>
            <a:grpSpLocks/>
          </p:cNvGrpSpPr>
          <p:nvPr/>
        </p:nvGrpSpPr>
        <p:grpSpPr bwMode="auto">
          <a:xfrm>
            <a:off x="1317617" y="2543175"/>
            <a:ext cx="384175" cy="585788"/>
            <a:chOff x="4055" y="1256"/>
            <a:chExt cx="242" cy="369"/>
          </a:xfrm>
        </p:grpSpPr>
        <p:sp>
          <p:nvSpPr>
            <p:cNvPr id="208908" name="Rectangle 12"/>
            <p:cNvSpPr>
              <a:spLocks noChangeArrowheads="1"/>
            </p:cNvSpPr>
            <p:nvPr/>
          </p:nvSpPr>
          <p:spPr bwMode="auto">
            <a:xfrm>
              <a:off x="4055" y="1256"/>
              <a:ext cx="242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800" b="1" i="0"/>
                <a:t>R</a:t>
              </a:r>
            </a:p>
          </p:txBody>
        </p:sp>
        <p:sp>
          <p:nvSpPr>
            <p:cNvPr id="208909" name="Line 13"/>
            <p:cNvSpPr>
              <a:spLocks noChangeShapeType="1"/>
            </p:cNvSpPr>
            <p:nvPr/>
          </p:nvSpPr>
          <p:spPr bwMode="auto">
            <a:xfrm>
              <a:off x="4176" y="1495"/>
              <a:ext cx="0" cy="1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208910" name="Group 14"/>
          <p:cNvGrpSpPr>
            <a:grpSpLocks/>
          </p:cNvGrpSpPr>
          <p:nvPr/>
        </p:nvGrpSpPr>
        <p:grpSpPr bwMode="auto">
          <a:xfrm>
            <a:off x="3190867" y="2543175"/>
            <a:ext cx="384175" cy="585788"/>
            <a:chOff x="4055" y="1256"/>
            <a:chExt cx="242" cy="369"/>
          </a:xfrm>
        </p:grpSpPr>
        <p:sp>
          <p:nvSpPr>
            <p:cNvPr id="208911" name="Rectangle 15"/>
            <p:cNvSpPr>
              <a:spLocks noChangeArrowheads="1"/>
            </p:cNvSpPr>
            <p:nvPr/>
          </p:nvSpPr>
          <p:spPr bwMode="auto">
            <a:xfrm>
              <a:off x="4055" y="1256"/>
              <a:ext cx="242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800" b="1" i="0"/>
                <a:t>R</a:t>
              </a:r>
            </a:p>
          </p:txBody>
        </p:sp>
        <p:sp>
          <p:nvSpPr>
            <p:cNvPr id="208912" name="Line 16"/>
            <p:cNvSpPr>
              <a:spLocks noChangeShapeType="1"/>
            </p:cNvSpPr>
            <p:nvPr/>
          </p:nvSpPr>
          <p:spPr bwMode="auto">
            <a:xfrm>
              <a:off x="4176" y="1495"/>
              <a:ext cx="0" cy="1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08914" name="Line 18"/>
          <p:cNvSpPr>
            <a:spLocks noChangeShapeType="1"/>
          </p:cNvSpPr>
          <p:nvPr/>
        </p:nvSpPr>
        <p:spPr bwMode="auto">
          <a:xfrm>
            <a:off x="2927350" y="3481388"/>
            <a:ext cx="0" cy="2063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8915" name="Rectangle 19"/>
          <p:cNvSpPr>
            <a:spLocks noChangeArrowheads="1"/>
          </p:cNvSpPr>
          <p:nvPr/>
        </p:nvSpPr>
        <p:spPr bwMode="auto">
          <a:xfrm>
            <a:off x="2722563" y="3660775"/>
            <a:ext cx="408767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800" b="1" i="0">
                <a:solidFill>
                  <a:srgbClr val="FF5050"/>
                </a:solidFill>
              </a:rPr>
              <a:t>H</a:t>
            </a:r>
            <a:endParaRPr lang="en-US" altLang="en-US" sz="2800" b="1" i="0" baseline="-25000">
              <a:solidFill>
                <a:srgbClr val="FF5050"/>
              </a:solidFill>
            </a:endParaRPr>
          </a:p>
        </p:txBody>
      </p:sp>
      <p:sp>
        <p:nvSpPr>
          <p:cNvPr id="208916" name="Text Box 20"/>
          <p:cNvSpPr txBox="1">
            <a:spLocks noChangeArrowheads="1"/>
          </p:cNvSpPr>
          <p:nvPr/>
        </p:nvSpPr>
        <p:spPr bwMode="auto">
          <a:xfrm>
            <a:off x="4025900" y="1981200"/>
            <a:ext cx="1536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15</a:t>
            </a:r>
            <a:r>
              <a:rPr lang="en-US" altLang="en-US" sz="1800" b="1" i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N-</a:t>
            </a:r>
            <a:r>
              <a:rPr lang="en-US" altLang="en-US" sz="1800" b="1" i="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1</a:t>
            </a:r>
            <a:r>
              <a:rPr lang="en-US" altLang="en-US" sz="1800" b="1" i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H HSQC</a:t>
            </a:r>
          </a:p>
        </p:txBody>
      </p:sp>
    </p:spTree>
    <p:extLst>
      <p:ext uri="{BB962C8B-B14F-4D97-AF65-F5344CB8AC3E}">
        <p14:creationId xmlns:p14="http://schemas.microsoft.com/office/powerpoint/2010/main" val="243206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15240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Acronyms For Basic Experiments</a:t>
            </a:r>
            <a:br>
              <a:rPr lang="en-US" altLang="en-US" sz="4400" b="1" dirty="0">
                <a:solidFill>
                  <a:schemeClr val="tx1"/>
                </a:solidFill>
              </a:rPr>
            </a:br>
            <a:r>
              <a:rPr lang="en-US" altLang="en-US" sz="3600" b="1" i="1" dirty="0">
                <a:solidFill>
                  <a:schemeClr val="tx1"/>
                </a:solidFill>
              </a:rPr>
              <a:t>Differ Only By The Nature Of Mixing</a:t>
            </a:r>
          </a:p>
        </p:txBody>
      </p:sp>
      <p:sp>
        <p:nvSpPr>
          <p:cNvPr id="237571" name="Text Box 3"/>
          <p:cNvSpPr txBox="1">
            <a:spLocks noChangeArrowheads="1"/>
          </p:cNvSpPr>
          <p:nvPr/>
        </p:nvSpPr>
        <p:spPr bwMode="auto">
          <a:xfrm>
            <a:off x="577850" y="2451100"/>
            <a:ext cx="250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 u="sng"/>
              <a:t>Scalar Coupling</a:t>
            </a: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565150" y="4845050"/>
            <a:ext cx="2635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 u="sng"/>
              <a:t>Dipolar Coupling</a:t>
            </a:r>
          </a:p>
        </p:txBody>
      </p:sp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3605213" y="1873250"/>
            <a:ext cx="213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 u="sng">
                <a:solidFill>
                  <a:schemeClr val="accent2"/>
                </a:solidFill>
              </a:rPr>
              <a:t>Homo</a:t>
            </a:r>
            <a:r>
              <a:rPr lang="en-US" altLang="en-US" b="1" i="0" u="sng"/>
              <a:t>nuclear</a:t>
            </a:r>
          </a:p>
        </p:txBody>
      </p:sp>
      <p:sp>
        <p:nvSpPr>
          <p:cNvPr id="237574" name="Text Box 6"/>
          <p:cNvSpPr txBox="1">
            <a:spLocks noChangeArrowheads="1"/>
          </p:cNvSpPr>
          <p:nvPr/>
        </p:nvSpPr>
        <p:spPr bwMode="auto">
          <a:xfrm>
            <a:off x="4062413" y="2559050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COSY</a:t>
            </a:r>
          </a:p>
        </p:txBody>
      </p:sp>
      <p:pic>
        <p:nvPicPr>
          <p:cNvPr id="237575" name="Picture 7" descr="Figure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6150" y="5454650"/>
            <a:ext cx="16764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7576" name="Picture 8" descr="Figure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8550" y="2984500"/>
            <a:ext cx="1371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577" name="Text Box 9"/>
          <p:cNvSpPr txBox="1">
            <a:spLocks noChangeArrowheads="1"/>
          </p:cNvSpPr>
          <p:nvPr/>
        </p:nvSpPr>
        <p:spPr bwMode="auto">
          <a:xfrm>
            <a:off x="6303963" y="18732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 u="sng">
                <a:solidFill>
                  <a:schemeClr val="accent2"/>
                </a:solidFill>
              </a:rPr>
              <a:t>Hetero</a:t>
            </a:r>
            <a:r>
              <a:rPr lang="en-US" altLang="en-US" b="1" i="0" u="sng"/>
              <a:t>nuclear</a:t>
            </a:r>
          </a:p>
        </p:txBody>
      </p:sp>
      <p:sp>
        <p:nvSpPr>
          <p:cNvPr id="237578" name="Text Box 10"/>
          <p:cNvSpPr txBox="1">
            <a:spLocks noChangeArrowheads="1"/>
          </p:cNvSpPr>
          <p:nvPr/>
        </p:nvSpPr>
        <p:spPr bwMode="auto">
          <a:xfrm>
            <a:off x="3970338" y="3092450"/>
            <a:ext cx="1233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TOCSY</a:t>
            </a:r>
          </a:p>
        </p:txBody>
      </p:sp>
      <p:sp>
        <p:nvSpPr>
          <p:cNvPr id="237579" name="Text Box 11"/>
          <p:cNvSpPr txBox="1">
            <a:spLocks noChangeArrowheads="1"/>
          </p:cNvSpPr>
          <p:nvPr/>
        </p:nvSpPr>
        <p:spPr bwMode="auto">
          <a:xfrm>
            <a:off x="3833813" y="3641725"/>
            <a:ext cx="1520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Multiple</a:t>
            </a:r>
          </a:p>
          <a:p>
            <a:r>
              <a:rPr lang="en-US" altLang="en-US" b="1" i="0"/>
              <a:t>Quantum</a:t>
            </a:r>
          </a:p>
        </p:txBody>
      </p:sp>
      <p:sp>
        <p:nvSpPr>
          <p:cNvPr id="237580" name="Text Box 12"/>
          <p:cNvSpPr txBox="1">
            <a:spLocks noChangeArrowheads="1"/>
          </p:cNvSpPr>
          <p:nvPr/>
        </p:nvSpPr>
        <p:spPr bwMode="auto">
          <a:xfrm>
            <a:off x="3960813" y="492125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NOESY</a:t>
            </a:r>
          </a:p>
        </p:txBody>
      </p:sp>
      <p:sp>
        <p:nvSpPr>
          <p:cNvPr id="237581" name="Text Box 13"/>
          <p:cNvSpPr txBox="1">
            <a:spLocks noChangeArrowheads="1"/>
          </p:cNvSpPr>
          <p:nvPr/>
        </p:nvSpPr>
        <p:spPr bwMode="auto">
          <a:xfrm>
            <a:off x="6807200" y="2559050"/>
            <a:ext cx="106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HSQC</a:t>
            </a:r>
          </a:p>
        </p:txBody>
      </p:sp>
      <p:sp>
        <p:nvSpPr>
          <p:cNvPr id="237582" name="Text Box 14"/>
          <p:cNvSpPr txBox="1">
            <a:spLocks noChangeArrowheads="1"/>
          </p:cNvSpPr>
          <p:nvPr/>
        </p:nvSpPr>
        <p:spPr bwMode="auto">
          <a:xfrm>
            <a:off x="6199188" y="3092450"/>
            <a:ext cx="2301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Hetero-TOCSY</a:t>
            </a:r>
          </a:p>
        </p:txBody>
      </p:sp>
      <p:sp>
        <p:nvSpPr>
          <p:cNvPr id="237583" name="Text Box 15"/>
          <p:cNvSpPr txBox="1">
            <a:spLocks noChangeArrowheads="1"/>
          </p:cNvSpPr>
          <p:nvPr/>
        </p:nvSpPr>
        <p:spPr bwMode="auto">
          <a:xfrm>
            <a:off x="6805613" y="3625850"/>
            <a:ext cx="1116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HMQC</a:t>
            </a:r>
          </a:p>
        </p:txBody>
      </p:sp>
      <p:sp>
        <p:nvSpPr>
          <p:cNvPr id="237584" name="Text Box 16"/>
          <p:cNvSpPr txBox="1">
            <a:spLocks noChangeArrowheads="1"/>
          </p:cNvSpPr>
          <p:nvPr/>
        </p:nvSpPr>
        <p:spPr bwMode="auto">
          <a:xfrm>
            <a:off x="6235700" y="4921250"/>
            <a:ext cx="2233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NOESY-HSQC</a:t>
            </a:r>
          </a:p>
        </p:txBody>
      </p:sp>
      <p:sp>
        <p:nvSpPr>
          <p:cNvPr id="237585" name="Text Box 17"/>
          <p:cNvSpPr txBox="1">
            <a:spLocks noChangeArrowheads="1"/>
          </p:cNvSpPr>
          <p:nvPr/>
        </p:nvSpPr>
        <p:spPr bwMode="auto">
          <a:xfrm>
            <a:off x="6196013" y="5454650"/>
            <a:ext cx="228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/>
              <a:t>NOESY-HMQC</a:t>
            </a:r>
          </a:p>
        </p:txBody>
      </p:sp>
    </p:spTree>
    <p:extLst>
      <p:ext uri="{BB962C8B-B14F-4D97-AF65-F5344CB8AC3E}">
        <p14:creationId xmlns:p14="http://schemas.microsoft.com/office/powerpoint/2010/main" val="376874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594" name="Group 2"/>
          <p:cNvGrpSpPr>
            <a:grpSpLocks/>
          </p:cNvGrpSpPr>
          <p:nvPr/>
        </p:nvGrpSpPr>
        <p:grpSpPr bwMode="auto">
          <a:xfrm>
            <a:off x="1387475" y="2468563"/>
            <a:ext cx="6232525" cy="1219200"/>
            <a:chOff x="874" y="1857"/>
            <a:chExt cx="3926" cy="768"/>
          </a:xfrm>
        </p:grpSpPr>
        <p:pic>
          <p:nvPicPr>
            <p:cNvPr id="238595" name="Picture 3" descr="Figure4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" y="1857"/>
              <a:ext cx="3072" cy="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8596" name="Picture 4" descr="Figure4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2208"/>
              <a:ext cx="1008" cy="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8597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447800"/>
          </a:xfrm>
          <a:ln/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Higher Dimensional NMR:</a:t>
            </a:r>
            <a:br>
              <a:rPr lang="en-US" altLang="en-US" sz="4400" b="1" dirty="0">
                <a:solidFill>
                  <a:schemeClr val="tx1"/>
                </a:solidFill>
              </a:rPr>
            </a:br>
            <a:r>
              <a:rPr lang="en-US" altLang="en-US" sz="4400" b="1" dirty="0">
                <a:solidFill>
                  <a:schemeClr val="tx1"/>
                </a:solidFill>
              </a:rPr>
              <a:t>Built on the </a:t>
            </a:r>
            <a:r>
              <a:rPr lang="en-US" alt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2</a:t>
            </a:r>
            <a:r>
              <a:rPr lang="en-US" altLang="en-US" sz="4400" b="1" dirty="0">
                <a:solidFill>
                  <a:schemeClr val="tx1"/>
                </a:solidFill>
              </a:rPr>
              <a:t>D Principle</a:t>
            </a:r>
            <a:endParaRPr lang="en-US" altLang="en-US" sz="3600" b="1" i="1" dirty="0">
              <a:solidFill>
                <a:schemeClr val="tx1"/>
              </a:solidFill>
            </a:endParaRP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3505200" y="2133600"/>
            <a:ext cx="3124200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 i="0">
                <a:solidFill>
                  <a:srgbClr val="FF0000"/>
                </a:solidFill>
              </a:rPr>
              <a:t>3D- detect signals 3 times</a:t>
            </a:r>
          </a:p>
        </p:txBody>
      </p:sp>
      <p:sp>
        <p:nvSpPr>
          <p:cNvPr id="238599" name="Line 7"/>
          <p:cNvSpPr>
            <a:spLocks noChangeShapeType="1"/>
          </p:cNvSpPr>
          <p:nvPr/>
        </p:nvSpPr>
        <p:spPr bwMode="auto">
          <a:xfrm flipH="1">
            <a:off x="3733800" y="2528888"/>
            <a:ext cx="1295400" cy="625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600" name="Line 8"/>
          <p:cNvSpPr>
            <a:spLocks noChangeShapeType="1"/>
          </p:cNvSpPr>
          <p:nvPr/>
        </p:nvSpPr>
        <p:spPr bwMode="auto">
          <a:xfrm>
            <a:off x="5029200" y="2528888"/>
            <a:ext cx="533400" cy="625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601" name="AutoShape 9"/>
          <p:cNvSpPr>
            <a:spLocks/>
          </p:cNvSpPr>
          <p:nvPr/>
        </p:nvSpPr>
        <p:spPr bwMode="auto">
          <a:xfrm rot="-5400000">
            <a:off x="2781300" y="2262188"/>
            <a:ext cx="228600" cy="2743200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8602" name="Text Box 10"/>
          <p:cNvSpPr txBox="1">
            <a:spLocks noChangeArrowheads="1"/>
          </p:cNvSpPr>
          <p:nvPr/>
        </p:nvSpPr>
        <p:spPr bwMode="auto">
          <a:xfrm>
            <a:off x="762000" y="4168775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 i="0"/>
              <a:t>Same as 1D experiment</a:t>
            </a:r>
          </a:p>
        </p:txBody>
      </p:sp>
      <p:sp>
        <p:nvSpPr>
          <p:cNvPr id="238603" name="Text Box 11"/>
          <p:cNvSpPr txBox="1">
            <a:spLocks noChangeArrowheads="1"/>
          </p:cNvSpPr>
          <p:nvPr/>
        </p:nvSpPr>
        <p:spPr bwMode="auto">
          <a:xfrm>
            <a:off x="1295400" y="2655888"/>
            <a:ext cx="11826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i="0"/>
              <a:t>90º pulse</a:t>
            </a:r>
          </a:p>
        </p:txBody>
      </p:sp>
      <p:sp>
        <p:nvSpPr>
          <p:cNvPr id="238604" name="Line 12"/>
          <p:cNvSpPr>
            <a:spLocks noChangeShapeType="1"/>
          </p:cNvSpPr>
          <p:nvPr/>
        </p:nvSpPr>
        <p:spPr bwMode="auto">
          <a:xfrm>
            <a:off x="2362200" y="2946400"/>
            <a:ext cx="53340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605" name="Line 13"/>
          <p:cNvSpPr>
            <a:spLocks noChangeShapeType="1"/>
          </p:cNvSpPr>
          <p:nvPr/>
        </p:nvSpPr>
        <p:spPr bwMode="auto">
          <a:xfrm flipV="1">
            <a:off x="2209800" y="3748088"/>
            <a:ext cx="838200" cy="4968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8606" name="Group 14"/>
          <p:cNvGrpSpPr>
            <a:grpSpLocks/>
          </p:cNvGrpSpPr>
          <p:nvPr/>
        </p:nvGrpSpPr>
        <p:grpSpPr bwMode="auto">
          <a:xfrm>
            <a:off x="6248400" y="3944938"/>
            <a:ext cx="1752600" cy="1250950"/>
            <a:chOff x="3600" y="2448"/>
            <a:chExt cx="1104" cy="788"/>
          </a:xfrm>
        </p:grpSpPr>
        <p:pic>
          <p:nvPicPr>
            <p:cNvPr id="238607" name="Picture 15" descr="Figure2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2688"/>
              <a:ext cx="1056" cy="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8608" name="Arc 16"/>
            <p:cNvSpPr>
              <a:spLocks/>
            </p:cNvSpPr>
            <p:nvPr/>
          </p:nvSpPr>
          <p:spPr bwMode="auto">
            <a:xfrm rot="15436382" flipV="1">
              <a:off x="4052" y="2467"/>
              <a:ext cx="240" cy="297"/>
            </a:xfrm>
            <a:custGeom>
              <a:avLst/>
              <a:gdLst>
                <a:gd name="G0" fmla="+- 14968 0 0"/>
                <a:gd name="G1" fmla="+- 21600 0 0"/>
                <a:gd name="G2" fmla="+- 21600 0 0"/>
                <a:gd name="T0" fmla="*/ 0 w 36568"/>
                <a:gd name="T1" fmla="*/ 6027 h 43200"/>
                <a:gd name="T2" fmla="*/ 10191 w 36568"/>
                <a:gd name="T3" fmla="*/ 42665 h 43200"/>
                <a:gd name="T4" fmla="*/ 14968 w 3656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568" h="43200" fill="none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</a:path>
                <a:path w="36568" h="43200" stroke="0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  <a:lnTo>
                    <a:pt x="14968" y="21600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09" name="Arc 17"/>
            <p:cNvSpPr>
              <a:spLocks/>
            </p:cNvSpPr>
            <p:nvPr/>
          </p:nvSpPr>
          <p:spPr bwMode="auto">
            <a:xfrm rot="18838688" flipV="1">
              <a:off x="4335" y="2637"/>
              <a:ext cx="288" cy="240"/>
            </a:xfrm>
            <a:custGeom>
              <a:avLst/>
              <a:gdLst>
                <a:gd name="G0" fmla="+- 14968 0 0"/>
                <a:gd name="G1" fmla="+- 21600 0 0"/>
                <a:gd name="G2" fmla="+- 21600 0 0"/>
                <a:gd name="T0" fmla="*/ 0 w 36568"/>
                <a:gd name="T1" fmla="*/ 6027 h 43200"/>
                <a:gd name="T2" fmla="*/ 10191 w 36568"/>
                <a:gd name="T3" fmla="*/ 42665 h 43200"/>
                <a:gd name="T4" fmla="*/ 14968 w 3656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568" h="43200" fill="none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</a:path>
                <a:path w="36568" h="43200" stroke="0" extrusionOk="0">
                  <a:moveTo>
                    <a:pt x="-1" y="6026"/>
                  </a:moveTo>
                  <a:cubicBezTo>
                    <a:pt x="4023" y="2159"/>
                    <a:pt x="9387" y="-1"/>
                    <a:pt x="14968" y="0"/>
                  </a:cubicBezTo>
                  <a:cubicBezTo>
                    <a:pt x="26897" y="0"/>
                    <a:pt x="36568" y="9670"/>
                    <a:pt x="36568" y="21600"/>
                  </a:cubicBezTo>
                  <a:cubicBezTo>
                    <a:pt x="36568" y="33529"/>
                    <a:pt x="26897" y="43200"/>
                    <a:pt x="14968" y="43200"/>
                  </a:cubicBezTo>
                  <a:cubicBezTo>
                    <a:pt x="13360" y="43200"/>
                    <a:pt x="11758" y="43020"/>
                    <a:pt x="10190" y="42665"/>
                  </a:cubicBezTo>
                  <a:lnTo>
                    <a:pt x="14968" y="21600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10" name="Text Box 18"/>
            <p:cNvSpPr txBox="1">
              <a:spLocks noChangeArrowheads="1"/>
            </p:cNvSpPr>
            <p:nvPr/>
          </p:nvSpPr>
          <p:spPr bwMode="auto">
            <a:xfrm>
              <a:off x="4320" y="2448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8000"/>
                <a:t>2</a:t>
              </a:r>
            </a:p>
          </p:txBody>
        </p:sp>
        <p:sp>
          <p:nvSpPr>
            <p:cNvPr id="238611" name="Text Box 19"/>
            <p:cNvSpPr txBox="1">
              <a:spLocks noChangeArrowheads="1"/>
            </p:cNvSpPr>
            <p:nvPr/>
          </p:nvSpPr>
          <p:spPr bwMode="auto">
            <a:xfrm>
              <a:off x="3819" y="2531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8000"/>
                <a:t>1</a:t>
              </a:r>
            </a:p>
          </p:txBody>
        </p:sp>
        <p:sp>
          <p:nvSpPr>
            <p:cNvPr id="238612" name="Text Box 20"/>
            <p:cNvSpPr txBox="1">
              <a:spLocks noChangeArrowheads="1"/>
            </p:cNvSpPr>
            <p:nvPr/>
          </p:nvSpPr>
          <p:spPr bwMode="auto">
            <a:xfrm>
              <a:off x="4496" y="2832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8000"/>
                <a:t>3</a:t>
              </a:r>
            </a:p>
          </p:txBody>
        </p:sp>
      </p:grpSp>
      <p:sp>
        <p:nvSpPr>
          <p:cNvPr id="238613" name="Text Box 21"/>
          <p:cNvSpPr txBox="1">
            <a:spLocks noChangeArrowheads="1"/>
          </p:cNvSpPr>
          <p:nvPr/>
        </p:nvSpPr>
        <p:spPr bwMode="auto">
          <a:xfrm>
            <a:off x="2701925" y="5029200"/>
            <a:ext cx="377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 u="sng" dirty="0"/>
              <a:t>3D NMR Pulse Sequence</a:t>
            </a:r>
          </a:p>
        </p:txBody>
      </p:sp>
      <p:sp>
        <p:nvSpPr>
          <p:cNvPr id="238614" name="Line 22"/>
          <p:cNvSpPr>
            <a:spLocks noChangeShapeType="1"/>
          </p:cNvSpPr>
          <p:nvPr/>
        </p:nvSpPr>
        <p:spPr bwMode="auto">
          <a:xfrm>
            <a:off x="5029200" y="2528888"/>
            <a:ext cx="19812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615" name="Text Box 23"/>
          <p:cNvSpPr txBox="1">
            <a:spLocks noChangeArrowheads="1"/>
          </p:cNvSpPr>
          <p:nvPr/>
        </p:nvSpPr>
        <p:spPr bwMode="auto">
          <a:xfrm>
            <a:off x="7527925" y="31019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i="0"/>
          </a:p>
        </p:txBody>
      </p:sp>
      <p:sp>
        <p:nvSpPr>
          <p:cNvPr id="238616" name="Text Box 24"/>
          <p:cNvSpPr txBox="1">
            <a:spLocks noChangeArrowheads="1"/>
          </p:cNvSpPr>
          <p:nvPr/>
        </p:nvSpPr>
        <p:spPr bwMode="auto">
          <a:xfrm>
            <a:off x="7512050" y="3214688"/>
            <a:ext cx="400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 i="0"/>
              <a:t>(</a:t>
            </a:r>
            <a:r>
              <a:rPr lang="en-US" altLang="en-US" sz="1200" b="1"/>
              <a:t>t</a:t>
            </a:r>
            <a:r>
              <a:rPr lang="en-US" altLang="en-US" sz="1400" b="1" i="0" baseline="-8000"/>
              <a:t>3</a:t>
            </a:r>
            <a:r>
              <a:rPr lang="en-US" altLang="en-US" sz="1200" b="1" i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66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905000"/>
            <a:ext cx="7772400" cy="1676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Q: How do we take a spectrum and derive structure and function from it?</a:t>
            </a:r>
            <a:endParaRPr lang="en-US" sz="36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09600" y="3695700"/>
            <a:ext cx="77724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baseline="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A: Take signal features, and relate them back to the originating spin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633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0668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TOCSY: All Coupled Spins </a:t>
            </a:r>
          </a:p>
        </p:txBody>
      </p:sp>
      <p:grpSp>
        <p:nvGrpSpPr>
          <p:cNvPr id="251907" name="Group 3"/>
          <p:cNvGrpSpPr>
            <a:grpSpLocks/>
          </p:cNvGrpSpPr>
          <p:nvPr/>
        </p:nvGrpSpPr>
        <p:grpSpPr bwMode="auto">
          <a:xfrm>
            <a:off x="3810000" y="1600200"/>
            <a:ext cx="376238" cy="582613"/>
            <a:chOff x="2640" y="1106"/>
            <a:chExt cx="237" cy="367"/>
          </a:xfrm>
        </p:grpSpPr>
        <p:sp>
          <p:nvSpPr>
            <p:cNvPr id="251908" name="Line 4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09" name="Rectangle 5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51910" name="Text Box 6"/>
          <p:cNvSpPr txBox="1">
            <a:spLocks noChangeArrowheads="1"/>
          </p:cNvSpPr>
          <p:nvPr/>
        </p:nvSpPr>
        <p:spPr bwMode="auto">
          <a:xfrm>
            <a:off x="3946525" y="216058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51911" name="Text Box 7"/>
          <p:cNvSpPr txBox="1">
            <a:spLocks noChangeArrowheads="1"/>
          </p:cNvSpPr>
          <p:nvPr/>
        </p:nvSpPr>
        <p:spPr bwMode="auto">
          <a:xfrm>
            <a:off x="3822700" y="2160588"/>
            <a:ext cx="3949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N—C—C—C—COOH</a:t>
            </a:r>
          </a:p>
        </p:txBody>
      </p:sp>
      <p:grpSp>
        <p:nvGrpSpPr>
          <p:cNvPr id="251912" name="Group 8"/>
          <p:cNvGrpSpPr>
            <a:grpSpLocks/>
          </p:cNvGrpSpPr>
          <p:nvPr/>
        </p:nvGrpSpPr>
        <p:grpSpPr bwMode="auto">
          <a:xfrm>
            <a:off x="4267200" y="1600200"/>
            <a:ext cx="376238" cy="582613"/>
            <a:chOff x="2640" y="1106"/>
            <a:chExt cx="237" cy="367"/>
          </a:xfrm>
        </p:grpSpPr>
        <p:sp>
          <p:nvSpPr>
            <p:cNvPr id="251913" name="Line 9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14" name="Rectangle 10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15" name="Group 11"/>
          <p:cNvGrpSpPr>
            <a:grpSpLocks/>
          </p:cNvGrpSpPr>
          <p:nvPr/>
        </p:nvGrpSpPr>
        <p:grpSpPr bwMode="auto">
          <a:xfrm>
            <a:off x="4724400" y="1600200"/>
            <a:ext cx="376237" cy="582613"/>
            <a:chOff x="2640" y="1106"/>
            <a:chExt cx="237" cy="367"/>
          </a:xfrm>
        </p:grpSpPr>
        <p:sp>
          <p:nvSpPr>
            <p:cNvPr id="251916" name="Line 12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17" name="Rectangle 13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18" name="Group 14"/>
          <p:cNvGrpSpPr>
            <a:grpSpLocks/>
          </p:cNvGrpSpPr>
          <p:nvPr/>
        </p:nvGrpSpPr>
        <p:grpSpPr bwMode="auto">
          <a:xfrm>
            <a:off x="5181600" y="1600200"/>
            <a:ext cx="376237" cy="582613"/>
            <a:chOff x="2640" y="1106"/>
            <a:chExt cx="237" cy="367"/>
          </a:xfrm>
        </p:grpSpPr>
        <p:sp>
          <p:nvSpPr>
            <p:cNvPr id="251919" name="Line 15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20" name="Rectangle 16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21" name="Group 17"/>
          <p:cNvGrpSpPr>
            <a:grpSpLocks/>
          </p:cNvGrpSpPr>
          <p:nvPr/>
        </p:nvGrpSpPr>
        <p:grpSpPr bwMode="auto">
          <a:xfrm>
            <a:off x="4745037" y="2559053"/>
            <a:ext cx="376238" cy="615951"/>
            <a:chOff x="2880" y="2493"/>
            <a:chExt cx="237" cy="388"/>
          </a:xfrm>
        </p:grpSpPr>
        <p:sp>
          <p:nvSpPr>
            <p:cNvPr id="251922" name="Line 18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23" name="Rectangle 19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24" name="Group 20"/>
          <p:cNvGrpSpPr>
            <a:grpSpLocks/>
          </p:cNvGrpSpPr>
          <p:nvPr/>
        </p:nvGrpSpPr>
        <p:grpSpPr bwMode="auto">
          <a:xfrm>
            <a:off x="5181600" y="2562228"/>
            <a:ext cx="376237" cy="615951"/>
            <a:chOff x="2880" y="2493"/>
            <a:chExt cx="237" cy="388"/>
          </a:xfrm>
        </p:grpSpPr>
        <p:sp>
          <p:nvSpPr>
            <p:cNvPr id="251925" name="Line 21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26" name="Rectangle 22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28" name="Group 24"/>
          <p:cNvGrpSpPr>
            <a:grpSpLocks/>
          </p:cNvGrpSpPr>
          <p:nvPr/>
        </p:nvGrpSpPr>
        <p:grpSpPr bwMode="auto">
          <a:xfrm>
            <a:off x="3810000" y="3227387"/>
            <a:ext cx="376238" cy="582612"/>
            <a:chOff x="2640" y="1106"/>
            <a:chExt cx="237" cy="367"/>
          </a:xfrm>
        </p:grpSpPr>
        <p:sp>
          <p:nvSpPr>
            <p:cNvPr id="251929" name="Line 25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30" name="Rectangle 26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51931" name="Text Box 27"/>
          <p:cNvSpPr txBox="1">
            <a:spLocks noChangeArrowheads="1"/>
          </p:cNvSpPr>
          <p:nvPr/>
        </p:nvSpPr>
        <p:spPr bwMode="auto">
          <a:xfrm>
            <a:off x="3946525" y="3787774"/>
            <a:ext cx="1841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51932" name="Text Box 28"/>
          <p:cNvSpPr txBox="1">
            <a:spLocks noChangeArrowheads="1"/>
          </p:cNvSpPr>
          <p:nvPr/>
        </p:nvSpPr>
        <p:spPr bwMode="auto">
          <a:xfrm>
            <a:off x="3822700" y="3787774"/>
            <a:ext cx="39497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N—C—C—C—C—C—NH</a:t>
            </a:r>
            <a:r>
              <a:rPr lang="en-US" altLang="en-US" sz="2400" b="1" i="0" baseline="-25000"/>
              <a:t>3</a:t>
            </a:r>
            <a:endParaRPr lang="en-US" altLang="en-US" sz="2400" b="1" i="0"/>
          </a:p>
          <a:p>
            <a:pPr algn="l"/>
            <a:endParaRPr lang="en-US" altLang="en-US" sz="2400" b="1" i="0"/>
          </a:p>
        </p:txBody>
      </p:sp>
      <p:grpSp>
        <p:nvGrpSpPr>
          <p:cNvPr id="251933" name="Group 29"/>
          <p:cNvGrpSpPr>
            <a:grpSpLocks/>
          </p:cNvGrpSpPr>
          <p:nvPr/>
        </p:nvGrpSpPr>
        <p:grpSpPr bwMode="auto">
          <a:xfrm>
            <a:off x="4267200" y="3227387"/>
            <a:ext cx="376238" cy="582612"/>
            <a:chOff x="2592" y="1106"/>
            <a:chExt cx="237" cy="367"/>
          </a:xfrm>
        </p:grpSpPr>
        <p:sp>
          <p:nvSpPr>
            <p:cNvPr id="251934" name="Line 30"/>
            <p:cNvSpPr>
              <a:spLocks noChangeShapeType="1"/>
            </p:cNvSpPr>
            <p:nvPr/>
          </p:nvSpPr>
          <p:spPr bwMode="auto">
            <a:xfrm>
              <a:off x="2718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35" name="Rectangle 31"/>
            <p:cNvSpPr>
              <a:spLocks noChangeArrowheads="1"/>
            </p:cNvSpPr>
            <p:nvPr/>
          </p:nvSpPr>
          <p:spPr bwMode="auto">
            <a:xfrm>
              <a:off x="2592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36" name="Group 32"/>
          <p:cNvGrpSpPr>
            <a:grpSpLocks/>
          </p:cNvGrpSpPr>
          <p:nvPr/>
        </p:nvGrpSpPr>
        <p:grpSpPr bwMode="auto">
          <a:xfrm>
            <a:off x="4724400" y="3227387"/>
            <a:ext cx="376238" cy="582612"/>
            <a:chOff x="2640" y="1106"/>
            <a:chExt cx="237" cy="367"/>
          </a:xfrm>
        </p:grpSpPr>
        <p:sp>
          <p:nvSpPr>
            <p:cNvPr id="251937" name="Line 33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38" name="Rectangle 34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39" name="Group 35"/>
          <p:cNvGrpSpPr>
            <a:grpSpLocks/>
          </p:cNvGrpSpPr>
          <p:nvPr/>
        </p:nvGrpSpPr>
        <p:grpSpPr bwMode="auto">
          <a:xfrm>
            <a:off x="5181600" y="3227387"/>
            <a:ext cx="376238" cy="582612"/>
            <a:chOff x="2640" y="1106"/>
            <a:chExt cx="237" cy="367"/>
          </a:xfrm>
        </p:grpSpPr>
        <p:sp>
          <p:nvSpPr>
            <p:cNvPr id="251940" name="Line 36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41" name="Rectangle 37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42" name="Group 38"/>
          <p:cNvGrpSpPr>
            <a:grpSpLocks/>
          </p:cNvGrpSpPr>
          <p:nvPr/>
        </p:nvGrpSpPr>
        <p:grpSpPr bwMode="auto">
          <a:xfrm>
            <a:off x="5643562" y="3227387"/>
            <a:ext cx="376238" cy="582612"/>
            <a:chOff x="2640" y="1106"/>
            <a:chExt cx="237" cy="367"/>
          </a:xfrm>
        </p:grpSpPr>
        <p:sp>
          <p:nvSpPr>
            <p:cNvPr id="251943" name="Line 39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44" name="Rectangle 40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45" name="Group 41"/>
          <p:cNvGrpSpPr>
            <a:grpSpLocks/>
          </p:cNvGrpSpPr>
          <p:nvPr/>
        </p:nvGrpSpPr>
        <p:grpSpPr bwMode="auto">
          <a:xfrm>
            <a:off x="6019800" y="3227387"/>
            <a:ext cx="376238" cy="582612"/>
            <a:chOff x="2640" y="1106"/>
            <a:chExt cx="237" cy="367"/>
          </a:xfrm>
        </p:grpSpPr>
        <p:sp>
          <p:nvSpPr>
            <p:cNvPr id="251946" name="Line 42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47" name="Rectangle 43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grpSp>
        <p:nvGrpSpPr>
          <p:cNvPr id="251948" name="Group 44"/>
          <p:cNvGrpSpPr>
            <a:grpSpLocks/>
          </p:cNvGrpSpPr>
          <p:nvPr/>
        </p:nvGrpSpPr>
        <p:grpSpPr bwMode="auto">
          <a:xfrm>
            <a:off x="4745037" y="4186236"/>
            <a:ext cx="376238" cy="615950"/>
            <a:chOff x="2880" y="2493"/>
            <a:chExt cx="237" cy="388"/>
          </a:xfrm>
        </p:grpSpPr>
        <p:sp>
          <p:nvSpPr>
            <p:cNvPr id="251949" name="Line 45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50" name="Rectangle 46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51" name="Group 47"/>
          <p:cNvGrpSpPr>
            <a:grpSpLocks/>
          </p:cNvGrpSpPr>
          <p:nvPr/>
        </p:nvGrpSpPr>
        <p:grpSpPr bwMode="auto">
          <a:xfrm>
            <a:off x="5181600" y="4189411"/>
            <a:ext cx="376238" cy="615950"/>
            <a:chOff x="2880" y="2493"/>
            <a:chExt cx="237" cy="388"/>
          </a:xfrm>
        </p:grpSpPr>
        <p:sp>
          <p:nvSpPr>
            <p:cNvPr id="251952" name="Line 48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53" name="Rectangle 49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54" name="Group 50"/>
          <p:cNvGrpSpPr>
            <a:grpSpLocks/>
          </p:cNvGrpSpPr>
          <p:nvPr/>
        </p:nvGrpSpPr>
        <p:grpSpPr bwMode="auto">
          <a:xfrm>
            <a:off x="5643562" y="4189411"/>
            <a:ext cx="376238" cy="615950"/>
            <a:chOff x="2880" y="2493"/>
            <a:chExt cx="237" cy="388"/>
          </a:xfrm>
        </p:grpSpPr>
        <p:sp>
          <p:nvSpPr>
            <p:cNvPr id="251955" name="Line 51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56" name="Rectangle 52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57" name="Group 53"/>
          <p:cNvGrpSpPr>
            <a:grpSpLocks/>
          </p:cNvGrpSpPr>
          <p:nvPr/>
        </p:nvGrpSpPr>
        <p:grpSpPr bwMode="auto">
          <a:xfrm>
            <a:off x="6019800" y="4189411"/>
            <a:ext cx="376238" cy="615950"/>
            <a:chOff x="2880" y="2493"/>
            <a:chExt cx="237" cy="388"/>
          </a:xfrm>
        </p:grpSpPr>
        <p:sp>
          <p:nvSpPr>
            <p:cNvPr id="251958" name="Line 54"/>
            <p:cNvSpPr>
              <a:spLocks noChangeShapeType="1"/>
            </p:cNvSpPr>
            <p:nvPr/>
          </p:nvSpPr>
          <p:spPr bwMode="auto">
            <a:xfrm>
              <a:off x="3001" y="249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59" name="Rectangle 55"/>
            <p:cNvSpPr>
              <a:spLocks noChangeArrowheads="1"/>
            </p:cNvSpPr>
            <p:nvPr/>
          </p:nvSpPr>
          <p:spPr bwMode="auto">
            <a:xfrm>
              <a:off x="2880" y="2592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grpSp>
        <p:nvGrpSpPr>
          <p:cNvPr id="251960" name="Group 56"/>
          <p:cNvGrpSpPr>
            <a:grpSpLocks/>
          </p:cNvGrpSpPr>
          <p:nvPr/>
        </p:nvGrpSpPr>
        <p:grpSpPr bwMode="auto">
          <a:xfrm>
            <a:off x="3810000" y="4751388"/>
            <a:ext cx="376238" cy="582612"/>
            <a:chOff x="2640" y="1106"/>
            <a:chExt cx="237" cy="367"/>
          </a:xfrm>
        </p:grpSpPr>
        <p:sp>
          <p:nvSpPr>
            <p:cNvPr id="251961" name="Line 57"/>
            <p:cNvSpPr>
              <a:spLocks noChangeShapeType="1"/>
            </p:cNvSpPr>
            <p:nvPr/>
          </p:nvSpPr>
          <p:spPr bwMode="auto">
            <a:xfrm>
              <a:off x="276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62" name="Rectangle 58"/>
            <p:cNvSpPr>
              <a:spLocks noChangeArrowheads="1"/>
            </p:cNvSpPr>
            <p:nvPr/>
          </p:nvSpPr>
          <p:spPr bwMode="auto">
            <a:xfrm>
              <a:off x="264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/>
                <a:t>H</a:t>
              </a:r>
              <a:endParaRPr lang="en-US" altLang="en-US" sz="2400" b="1" i="0" baseline="-25000"/>
            </a:p>
          </p:txBody>
        </p:sp>
      </p:grpSp>
      <p:sp>
        <p:nvSpPr>
          <p:cNvPr id="251963" name="Text Box 59"/>
          <p:cNvSpPr txBox="1">
            <a:spLocks noChangeArrowheads="1"/>
          </p:cNvSpPr>
          <p:nvPr/>
        </p:nvSpPr>
        <p:spPr bwMode="auto">
          <a:xfrm>
            <a:off x="3946525" y="531177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 i="0"/>
          </a:p>
        </p:txBody>
      </p:sp>
      <p:sp>
        <p:nvSpPr>
          <p:cNvPr id="251964" name="Text Box 60"/>
          <p:cNvSpPr txBox="1">
            <a:spLocks noChangeArrowheads="1"/>
          </p:cNvSpPr>
          <p:nvPr/>
        </p:nvSpPr>
        <p:spPr bwMode="auto">
          <a:xfrm>
            <a:off x="3822700" y="5311775"/>
            <a:ext cx="3949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400" b="1" i="0"/>
              <a:t>N—C—CH</a:t>
            </a:r>
            <a:r>
              <a:rPr lang="en-US" altLang="en-US" sz="2400" b="1" i="0" baseline="-25000"/>
              <a:t>3</a:t>
            </a:r>
            <a:endParaRPr lang="en-US" altLang="en-US" sz="2400" b="1" i="0"/>
          </a:p>
        </p:txBody>
      </p:sp>
      <p:grpSp>
        <p:nvGrpSpPr>
          <p:cNvPr id="251965" name="Group 61"/>
          <p:cNvGrpSpPr>
            <a:grpSpLocks/>
          </p:cNvGrpSpPr>
          <p:nvPr/>
        </p:nvGrpSpPr>
        <p:grpSpPr bwMode="auto">
          <a:xfrm>
            <a:off x="4296353" y="4751388"/>
            <a:ext cx="376238" cy="582612"/>
            <a:chOff x="2670" y="1106"/>
            <a:chExt cx="237" cy="367"/>
          </a:xfrm>
        </p:grpSpPr>
        <p:sp>
          <p:nvSpPr>
            <p:cNvPr id="251966" name="Line 62"/>
            <p:cNvSpPr>
              <a:spLocks noChangeShapeType="1"/>
            </p:cNvSpPr>
            <p:nvPr/>
          </p:nvSpPr>
          <p:spPr bwMode="auto">
            <a:xfrm>
              <a:off x="2791" y="1343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51967" name="Rectangle 63"/>
            <p:cNvSpPr>
              <a:spLocks noChangeArrowheads="1"/>
            </p:cNvSpPr>
            <p:nvPr/>
          </p:nvSpPr>
          <p:spPr bwMode="auto">
            <a:xfrm>
              <a:off x="2670" y="1106"/>
              <a:ext cx="2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505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en-US" sz="2400" b="1" i="0" dirty="0"/>
                <a:t>H</a:t>
              </a:r>
              <a:endParaRPr lang="en-US" altLang="en-US" sz="2400" b="1" i="0" baseline="-25000" dirty="0"/>
            </a:p>
          </p:txBody>
        </p:sp>
      </p:grpSp>
      <p:pic>
        <p:nvPicPr>
          <p:cNvPr id="251968" name="Picture 64" descr="Figure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763" y="1524000"/>
            <a:ext cx="300037" cy="524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69" name="Picture 65" descr="Figure6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16002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970" name="Text Box 66"/>
          <p:cNvSpPr txBox="1">
            <a:spLocks noChangeArrowheads="1"/>
          </p:cNvSpPr>
          <p:nvPr/>
        </p:nvSpPr>
        <p:spPr bwMode="auto">
          <a:xfrm>
            <a:off x="3352800" y="2133600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i="0" dirty="0">
                <a:solidFill>
                  <a:srgbClr val="FF0000"/>
                </a:solidFill>
                <a:latin typeface="Candara" panose="020E0502030303020204" pitchFamily="34" charset="0"/>
              </a:rPr>
              <a:t>A</a:t>
            </a:r>
            <a:endParaRPr lang="en-US" altLang="en-US" sz="24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251971" name="Text Box 67"/>
          <p:cNvSpPr txBox="1">
            <a:spLocks noChangeArrowheads="1"/>
          </p:cNvSpPr>
          <p:nvPr/>
        </p:nvSpPr>
        <p:spPr bwMode="auto">
          <a:xfrm>
            <a:off x="3352800" y="3779838"/>
            <a:ext cx="369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i="0">
                <a:solidFill>
                  <a:srgbClr val="FF0000"/>
                </a:solidFill>
                <a:latin typeface="Candara" panose="020E0502030303020204" pitchFamily="34" charset="0"/>
              </a:rPr>
              <a:t>B</a:t>
            </a:r>
            <a:endParaRPr lang="en-US" altLang="en-US" sz="240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251972" name="Text Box 68"/>
          <p:cNvSpPr txBox="1">
            <a:spLocks noChangeArrowheads="1"/>
          </p:cNvSpPr>
          <p:nvPr/>
        </p:nvSpPr>
        <p:spPr bwMode="auto">
          <a:xfrm>
            <a:off x="3352800" y="5303838"/>
            <a:ext cx="3545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i="0">
                <a:solidFill>
                  <a:srgbClr val="FF0000"/>
                </a:solidFill>
                <a:latin typeface="Candara" panose="020E0502030303020204" pitchFamily="34" charset="0"/>
              </a:rPr>
              <a:t>C</a:t>
            </a:r>
            <a:endParaRPr lang="en-US" altLang="en-US" sz="240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4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1066800"/>
          </a:xfrm>
        </p:spPr>
        <p:txBody>
          <a:bodyPr/>
          <a:lstStyle/>
          <a:p>
            <a:r>
              <a:rPr lang="en-US" altLang="en-US" sz="4400" b="1" baseline="30000" dirty="0">
                <a:solidFill>
                  <a:schemeClr val="tx1"/>
                </a:solidFill>
              </a:rPr>
              <a:t>15</a:t>
            </a:r>
            <a:r>
              <a:rPr lang="en-US" altLang="en-US" sz="4400" b="1" dirty="0">
                <a:solidFill>
                  <a:schemeClr val="tx1"/>
                </a:solidFill>
              </a:rPr>
              <a:t>N Dispersed </a:t>
            </a:r>
            <a:r>
              <a:rPr lang="en-US" altLang="en-US" sz="4400" b="1" baseline="30000" dirty="0">
                <a:solidFill>
                  <a:schemeClr val="tx1"/>
                </a:solidFill>
              </a:rPr>
              <a:t>1</a:t>
            </a:r>
            <a:r>
              <a:rPr lang="en-US" altLang="en-US" sz="4400" b="1" dirty="0">
                <a:solidFill>
                  <a:schemeClr val="tx1"/>
                </a:solidFill>
              </a:rPr>
              <a:t>H-</a:t>
            </a:r>
            <a:r>
              <a:rPr lang="en-US" altLang="en-US" sz="4400" b="1" baseline="30000" dirty="0">
                <a:solidFill>
                  <a:schemeClr val="tx1"/>
                </a:solidFill>
              </a:rPr>
              <a:t>1</a:t>
            </a:r>
            <a:r>
              <a:rPr lang="en-US" altLang="en-US" sz="4400" b="1" dirty="0">
                <a:solidFill>
                  <a:schemeClr val="tx1"/>
                </a:solidFill>
              </a:rPr>
              <a:t>H TOCSY</a:t>
            </a:r>
          </a:p>
        </p:txBody>
      </p:sp>
      <p:pic>
        <p:nvPicPr>
          <p:cNvPr id="247811" name="Picture 3" descr="Figure5B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41638" y="1219200"/>
            <a:ext cx="51498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7812" name="Group 4"/>
          <p:cNvGrpSpPr>
            <a:grpSpLocks/>
          </p:cNvGrpSpPr>
          <p:nvPr/>
        </p:nvGrpSpPr>
        <p:grpSpPr bwMode="auto">
          <a:xfrm>
            <a:off x="762000" y="1905000"/>
            <a:ext cx="4891088" cy="609600"/>
            <a:chOff x="480" y="1200"/>
            <a:chExt cx="3081" cy="384"/>
          </a:xfrm>
        </p:grpSpPr>
        <p:sp>
          <p:nvSpPr>
            <p:cNvPr id="247813" name="Text Box 5"/>
            <p:cNvSpPr txBox="1">
              <a:spLocks noChangeArrowheads="1"/>
            </p:cNvSpPr>
            <p:nvPr/>
          </p:nvSpPr>
          <p:spPr bwMode="auto">
            <a:xfrm>
              <a:off x="480" y="1200"/>
              <a:ext cx="1882" cy="23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 i="0" dirty="0">
                  <a:latin typeface="Candara" panose="020E0502030303020204" pitchFamily="34" charset="0"/>
                </a:rPr>
                <a:t>3 overlapped NH resonances</a:t>
              </a:r>
            </a:p>
          </p:txBody>
        </p:sp>
        <p:sp>
          <p:nvSpPr>
            <p:cNvPr id="247814" name="Line 6"/>
            <p:cNvSpPr>
              <a:spLocks noChangeShapeType="1"/>
            </p:cNvSpPr>
            <p:nvPr/>
          </p:nvSpPr>
          <p:spPr bwMode="auto">
            <a:xfrm>
              <a:off x="2601" y="1344"/>
              <a:ext cx="960" cy="2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Candara" panose="020E0502030303020204" pitchFamily="34" charset="0"/>
              </a:endParaRPr>
            </a:p>
          </p:txBody>
        </p:sp>
      </p:grpSp>
      <p:grpSp>
        <p:nvGrpSpPr>
          <p:cNvPr id="247815" name="Group 7"/>
          <p:cNvGrpSpPr>
            <a:grpSpLocks/>
          </p:cNvGrpSpPr>
          <p:nvPr/>
        </p:nvGrpSpPr>
        <p:grpSpPr bwMode="auto">
          <a:xfrm>
            <a:off x="865188" y="3262313"/>
            <a:ext cx="3035300" cy="1538287"/>
            <a:chOff x="545" y="2055"/>
            <a:chExt cx="1912" cy="969"/>
          </a:xfrm>
        </p:grpSpPr>
        <p:sp>
          <p:nvSpPr>
            <p:cNvPr id="247816" name="Text Box 8"/>
            <p:cNvSpPr txBox="1">
              <a:spLocks noChangeArrowheads="1"/>
            </p:cNvSpPr>
            <p:nvPr/>
          </p:nvSpPr>
          <p:spPr bwMode="auto">
            <a:xfrm>
              <a:off x="545" y="2055"/>
              <a:ext cx="1515" cy="233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 i="0">
                  <a:latin typeface="Candara" panose="020E0502030303020204" pitchFamily="34" charset="0"/>
                </a:rPr>
                <a:t>Same NH, different </a:t>
              </a:r>
              <a:r>
                <a:rPr lang="en-US" altLang="en-US" sz="1800" b="1" i="0" baseline="30000">
                  <a:latin typeface="Candara" panose="020E0502030303020204" pitchFamily="34" charset="0"/>
                </a:rPr>
                <a:t>15</a:t>
              </a:r>
              <a:r>
                <a:rPr lang="en-US" altLang="en-US" sz="1800" b="1" i="0">
                  <a:latin typeface="Candara" panose="020E0502030303020204" pitchFamily="34" charset="0"/>
                </a:rPr>
                <a:t>N</a:t>
              </a:r>
            </a:p>
          </p:txBody>
        </p:sp>
        <p:sp>
          <p:nvSpPr>
            <p:cNvPr id="247817" name="Line 9"/>
            <p:cNvSpPr>
              <a:spLocks noChangeShapeType="1"/>
            </p:cNvSpPr>
            <p:nvPr/>
          </p:nvSpPr>
          <p:spPr bwMode="auto">
            <a:xfrm>
              <a:off x="1401" y="2304"/>
              <a:ext cx="1056" cy="7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Candara" panose="020E0502030303020204" pitchFamily="34" charset="0"/>
              </a:endParaRPr>
            </a:p>
          </p:txBody>
        </p:sp>
      </p:grpSp>
      <p:grpSp>
        <p:nvGrpSpPr>
          <p:cNvPr id="247818" name="Group 10"/>
          <p:cNvGrpSpPr>
            <a:grpSpLocks/>
          </p:cNvGrpSpPr>
          <p:nvPr/>
        </p:nvGrpSpPr>
        <p:grpSpPr bwMode="auto">
          <a:xfrm>
            <a:off x="7772400" y="3886200"/>
            <a:ext cx="990600" cy="1022350"/>
            <a:chOff x="4992" y="1968"/>
            <a:chExt cx="624" cy="644"/>
          </a:xfrm>
        </p:grpSpPr>
        <p:sp>
          <p:nvSpPr>
            <p:cNvPr id="247819" name="Line 11"/>
            <p:cNvSpPr>
              <a:spLocks noChangeShapeType="1"/>
            </p:cNvSpPr>
            <p:nvPr/>
          </p:nvSpPr>
          <p:spPr bwMode="auto">
            <a:xfrm rot="5400000" flipH="1">
              <a:off x="5184" y="2160"/>
              <a:ext cx="0" cy="3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0" name="Line 12"/>
            <p:cNvSpPr>
              <a:spLocks noChangeShapeType="1"/>
            </p:cNvSpPr>
            <p:nvPr/>
          </p:nvSpPr>
          <p:spPr bwMode="auto">
            <a:xfrm rot="10800000" flipH="1">
              <a:off x="5376" y="1968"/>
              <a:ext cx="0" cy="3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1" name="Line 13"/>
            <p:cNvSpPr>
              <a:spLocks noChangeShapeType="1"/>
            </p:cNvSpPr>
            <p:nvPr/>
          </p:nvSpPr>
          <p:spPr bwMode="auto">
            <a:xfrm rot="3330927" flipH="1">
              <a:off x="5231" y="2256"/>
              <a:ext cx="1" cy="3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2" name="Text Box 14"/>
            <p:cNvSpPr txBox="1">
              <a:spLocks noChangeArrowheads="1"/>
            </p:cNvSpPr>
            <p:nvPr/>
          </p:nvSpPr>
          <p:spPr bwMode="auto">
            <a:xfrm>
              <a:off x="5184" y="2400"/>
              <a:ext cx="2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F1</a:t>
              </a:r>
            </a:p>
          </p:txBody>
        </p:sp>
        <p:sp>
          <p:nvSpPr>
            <p:cNvPr id="247823" name="Text Box 15"/>
            <p:cNvSpPr txBox="1">
              <a:spLocks noChangeArrowheads="1"/>
            </p:cNvSpPr>
            <p:nvPr/>
          </p:nvSpPr>
          <p:spPr bwMode="auto">
            <a:xfrm>
              <a:off x="5063" y="2160"/>
              <a:ext cx="2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F2</a:t>
              </a:r>
            </a:p>
          </p:txBody>
        </p:sp>
        <p:sp>
          <p:nvSpPr>
            <p:cNvPr id="247824" name="Text Box 16"/>
            <p:cNvSpPr txBox="1">
              <a:spLocks noChangeArrowheads="1"/>
            </p:cNvSpPr>
            <p:nvPr/>
          </p:nvSpPr>
          <p:spPr bwMode="auto">
            <a:xfrm>
              <a:off x="5351" y="2064"/>
              <a:ext cx="2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F3</a:t>
              </a:r>
            </a:p>
          </p:txBody>
        </p:sp>
      </p:grpSp>
      <p:grpSp>
        <p:nvGrpSpPr>
          <p:cNvPr id="247825" name="Group 17"/>
          <p:cNvGrpSpPr>
            <a:grpSpLocks/>
          </p:cNvGrpSpPr>
          <p:nvPr/>
        </p:nvGrpSpPr>
        <p:grpSpPr bwMode="auto">
          <a:xfrm>
            <a:off x="457200" y="4495800"/>
            <a:ext cx="2362200" cy="1828800"/>
            <a:chOff x="240" y="2976"/>
            <a:chExt cx="1488" cy="1152"/>
          </a:xfrm>
        </p:grpSpPr>
        <p:sp>
          <p:nvSpPr>
            <p:cNvPr id="247826" name="Text Box 18"/>
            <p:cNvSpPr txBox="1">
              <a:spLocks noChangeArrowheads="1"/>
            </p:cNvSpPr>
            <p:nvPr/>
          </p:nvSpPr>
          <p:spPr bwMode="auto">
            <a:xfrm>
              <a:off x="431" y="3504"/>
              <a:ext cx="11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1" i="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en-US" sz="2400" b="1" i="0" dirty="0">
                  <a:latin typeface="Arial" panose="020B0604020202020204" pitchFamily="34" charset="0"/>
                  <a:cs typeface="Arial" panose="020B0604020202020204" pitchFamily="34" charset="0"/>
                </a:rPr>
                <a:t>H   </a:t>
              </a:r>
              <a:r>
                <a:rPr lang="en-US" altLang="en-US" sz="2400" b="1" i="0" baseline="30000" dirty="0" err="1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en-US" sz="2400" b="1" i="0" dirty="0" err="1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en-US" altLang="en-US" sz="2400" b="1" i="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altLang="en-US" sz="2400" b="1" i="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r>
                <a:rPr lang="en-US" altLang="en-US" sz="2400" b="1" i="0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47827" name="Arc 19"/>
            <p:cNvSpPr>
              <a:spLocks/>
            </p:cNvSpPr>
            <p:nvPr/>
          </p:nvSpPr>
          <p:spPr bwMode="auto">
            <a:xfrm>
              <a:off x="596" y="3319"/>
              <a:ext cx="336" cy="192"/>
            </a:xfrm>
            <a:custGeom>
              <a:avLst/>
              <a:gdLst>
                <a:gd name="G0" fmla="+- 21524 0 0"/>
                <a:gd name="G1" fmla="+- 21600 0 0"/>
                <a:gd name="G2" fmla="+- 21600 0 0"/>
                <a:gd name="T0" fmla="*/ 0 w 43124"/>
                <a:gd name="T1" fmla="*/ 19789 h 21600"/>
                <a:gd name="T2" fmla="*/ 43124 w 43124"/>
                <a:gd name="T3" fmla="*/ 21600 h 21600"/>
                <a:gd name="T4" fmla="*/ 21524 w 4312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24" h="21600" fill="none" extrusionOk="0">
                  <a:moveTo>
                    <a:pt x="0" y="19789"/>
                  </a:moveTo>
                  <a:cubicBezTo>
                    <a:pt x="941" y="8601"/>
                    <a:pt x="10296" y="-1"/>
                    <a:pt x="21524" y="0"/>
                  </a:cubicBezTo>
                  <a:cubicBezTo>
                    <a:pt x="33453" y="0"/>
                    <a:pt x="43124" y="9670"/>
                    <a:pt x="43124" y="21600"/>
                  </a:cubicBezTo>
                </a:path>
                <a:path w="43124" h="21600" stroke="0" extrusionOk="0">
                  <a:moveTo>
                    <a:pt x="0" y="19789"/>
                  </a:moveTo>
                  <a:cubicBezTo>
                    <a:pt x="941" y="8601"/>
                    <a:pt x="10296" y="-1"/>
                    <a:pt x="21524" y="0"/>
                  </a:cubicBezTo>
                  <a:cubicBezTo>
                    <a:pt x="33453" y="0"/>
                    <a:pt x="43124" y="9670"/>
                    <a:pt x="43124" y="21600"/>
                  </a:cubicBezTo>
                  <a:lnTo>
                    <a:pt x="21524" y="21600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28" name="Arc 20"/>
            <p:cNvSpPr>
              <a:spLocks/>
            </p:cNvSpPr>
            <p:nvPr/>
          </p:nvSpPr>
          <p:spPr bwMode="auto">
            <a:xfrm>
              <a:off x="1076" y="3319"/>
              <a:ext cx="336" cy="192"/>
            </a:xfrm>
            <a:custGeom>
              <a:avLst/>
              <a:gdLst>
                <a:gd name="G0" fmla="+- 21524 0 0"/>
                <a:gd name="G1" fmla="+- 21600 0 0"/>
                <a:gd name="G2" fmla="+- 21600 0 0"/>
                <a:gd name="T0" fmla="*/ 0 w 43124"/>
                <a:gd name="T1" fmla="*/ 19789 h 21600"/>
                <a:gd name="T2" fmla="*/ 43124 w 43124"/>
                <a:gd name="T3" fmla="*/ 21600 h 21600"/>
                <a:gd name="T4" fmla="*/ 21524 w 4312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24" h="21600" fill="none" extrusionOk="0">
                  <a:moveTo>
                    <a:pt x="0" y="19789"/>
                  </a:moveTo>
                  <a:cubicBezTo>
                    <a:pt x="941" y="8601"/>
                    <a:pt x="10296" y="-1"/>
                    <a:pt x="21524" y="0"/>
                  </a:cubicBezTo>
                  <a:cubicBezTo>
                    <a:pt x="33453" y="0"/>
                    <a:pt x="43124" y="9670"/>
                    <a:pt x="43124" y="21600"/>
                  </a:cubicBezTo>
                </a:path>
                <a:path w="43124" h="21600" stroke="0" extrusionOk="0">
                  <a:moveTo>
                    <a:pt x="0" y="19789"/>
                  </a:moveTo>
                  <a:cubicBezTo>
                    <a:pt x="941" y="8601"/>
                    <a:pt x="10296" y="-1"/>
                    <a:pt x="21524" y="0"/>
                  </a:cubicBezTo>
                  <a:cubicBezTo>
                    <a:pt x="33453" y="0"/>
                    <a:pt x="43124" y="9670"/>
                    <a:pt x="43124" y="21600"/>
                  </a:cubicBezTo>
                  <a:lnTo>
                    <a:pt x="21524" y="21600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29" name="Text Box 21"/>
            <p:cNvSpPr txBox="1">
              <a:spLocks noChangeArrowheads="1"/>
            </p:cNvSpPr>
            <p:nvPr/>
          </p:nvSpPr>
          <p:spPr bwMode="auto">
            <a:xfrm>
              <a:off x="529" y="3772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10000"/>
                <a:t>3</a:t>
              </a:r>
            </a:p>
          </p:txBody>
        </p:sp>
        <p:sp>
          <p:nvSpPr>
            <p:cNvPr id="247830" name="Text Box 22"/>
            <p:cNvSpPr txBox="1">
              <a:spLocks noChangeArrowheads="1"/>
            </p:cNvSpPr>
            <p:nvPr/>
          </p:nvSpPr>
          <p:spPr bwMode="auto">
            <a:xfrm>
              <a:off x="916" y="3772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10000"/>
                <a:t>2</a:t>
              </a:r>
            </a:p>
          </p:txBody>
        </p:sp>
        <p:sp>
          <p:nvSpPr>
            <p:cNvPr id="247831" name="Text Box 23"/>
            <p:cNvSpPr txBox="1">
              <a:spLocks noChangeArrowheads="1"/>
            </p:cNvSpPr>
            <p:nvPr/>
          </p:nvSpPr>
          <p:spPr bwMode="auto">
            <a:xfrm>
              <a:off x="1300" y="3772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/>
                <a:t>t</a:t>
              </a:r>
              <a:r>
                <a:rPr lang="en-US" altLang="en-US" sz="1600" b="1" i="0" baseline="-10000"/>
                <a:t>1</a:t>
              </a:r>
            </a:p>
          </p:txBody>
        </p:sp>
        <p:sp>
          <p:nvSpPr>
            <p:cNvPr id="247832" name="Text Box 24"/>
            <p:cNvSpPr txBox="1">
              <a:spLocks noChangeArrowheads="1"/>
            </p:cNvSpPr>
            <p:nvPr/>
          </p:nvSpPr>
          <p:spPr bwMode="auto">
            <a:xfrm>
              <a:off x="529" y="3081"/>
              <a:ext cx="102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sz="1800" b="1" i="0" dirty="0"/>
                <a:t>TOCSY  </a:t>
              </a:r>
              <a:r>
                <a:rPr lang="en-US" altLang="en-US" sz="1800" b="1" i="0" dirty="0" smtClean="0"/>
                <a:t> HSQC</a:t>
              </a:r>
              <a:endParaRPr lang="en-US" altLang="en-US" sz="1800" b="1" i="0" dirty="0"/>
            </a:p>
          </p:txBody>
        </p:sp>
        <p:sp>
          <p:nvSpPr>
            <p:cNvPr id="247833" name="Rectangle 25"/>
            <p:cNvSpPr>
              <a:spLocks noChangeArrowheads="1"/>
            </p:cNvSpPr>
            <p:nvPr/>
          </p:nvSpPr>
          <p:spPr bwMode="auto">
            <a:xfrm>
              <a:off x="240" y="2976"/>
              <a:ext cx="1488" cy="115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389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7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7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16002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Heteronuclear Side Chain Experiments</a:t>
            </a:r>
          </a:p>
        </p:txBody>
      </p:sp>
      <p:pic>
        <p:nvPicPr>
          <p:cNvPr id="249859" name="Picture 3" descr="Figure10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2154238"/>
            <a:ext cx="7010400" cy="333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9860" name="Text Box 4"/>
          <p:cNvSpPr txBox="1">
            <a:spLocks noChangeArrowheads="1"/>
          </p:cNvSpPr>
          <p:nvPr/>
        </p:nvSpPr>
        <p:spPr bwMode="auto">
          <a:xfrm>
            <a:off x="1454150" y="5638800"/>
            <a:ext cx="42514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i="0" dirty="0">
                <a:latin typeface="Candara" panose="020E0502030303020204" pitchFamily="34" charset="0"/>
              </a:rPr>
              <a:t>Multiple redundancies increase reliability</a:t>
            </a:r>
          </a:p>
        </p:txBody>
      </p:sp>
    </p:spTree>
    <p:extLst>
      <p:ext uri="{BB962C8B-B14F-4D97-AF65-F5344CB8AC3E}">
        <p14:creationId xmlns:p14="http://schemas.microsoft.com/office/powerpoint/2010/main" val="2040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 smtClean="0">
                <a:solidFill>
                  <a:schemeClr val="tx1"/>
                </a:solidFill>
              </a:rPr>
              <a:t>Basic Strategy to Assign Resonances in a Protein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3352800"/>
          </a:xfrm>
        </p:spPr>
        <p:txBody>
          <a:bodyPr/>
          <a:lstStyle/>
          <a:p>
            <a:pPr marL="463550" indent="-463550" eaLnBrk="1" hangingPunct="1">
              <a:spcAft>
                <a:spcPct val="105000"/>
              </a:spcAft>
              <a:buFontTx/>
              <a:buAutoNum type="arabicPeriod"/>
            </a:pPr>
            <a:r>
              <a:rPr lang="en-US" altLang="en-US" sz="3200" b="1" dirty="0" smtClean="0">
                <a:solidFill>
                  <a:schemeClr val="bg1">
                    <a:lumMod val="85000"/>
                  </a:schemeClr>
                </a:solidFill>
              </a:rPr>
              <a:t>Identify resonances for each residue (scalar)</a:t>
            </a:r>
          </a:p>
          <a:p>
            <a:pPr marL="463550" indent="-463550" eaLnBrk="1" hangingPunct="1">
              <a:buFontTx/>
              <a:buAutoNum type="arabicPeriod"/>
            </a:pPr>
            <a:r>
              <a:rPr lang="en-US" altLang="en-US" sz="3200" b="1" dirty="0" smtClean="0"/>
              <a:t>Put residues in order</a:t>
            </a:r>
          </a:p>
        </p:txBody>
      </p:sp>
      <p:sp>
        <p:nvSpPr>
          <p:cNvPr id="230404" name="Text Box 4"/>
          <p:cNvSpPr txBox="1">
            <a:spLocks noChangeArrowheads="1"/>
          </p:cNvSpPr>
          <p:nvPr/>
        </p:nvSpPr>
        <p:spPr bwMode="auto">
          <a:xfrm>
            <a:off x="2895600" y="4191000"/>
            <a:ext cx="33591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algn="l" eaLnBrk="1" hangingPunct="1"/>
            <a:r>
              <a:rPr lang="en-US" altLang="en-US" sz="1800" dirty="0"/>
              <a:t> 1      2     3      4     5     6      7  </a:t>
            </a:r>
          </a:p>
          <a:p>
            <a:pPr algn="l" eaLnBrk="1" hangingPunct="1"/>
            <a:r>
              <a:rPr lang="en-US" altLang="en-US" dirty="0"/>
              <a:t>R - G - S - T - L - G - S</a:t>
            </a: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3448050" y="2438400"/>
            <a:ext cx="4095750" cy="695325"/>
            <a:chOff x="1526" y="1872"/>
            <a:chExt cx="2580" cy="438"/>
          </a:xfrm>
        </p:grpSpPr>
        <p:sp>
          <p:nvSpPr>
            <p:cNvPr id="32775" name="Text Box 6"/>
            <p:cNvSpPr txBox="1">
              <a:spLocks noChangeArrowheads="1"/>
            </p:cNvSpPr>
            <p:nvPr/>
          </p:nvSpPr>
          <p:spPr bwMode="auto">
            <a:xfrm>
              <a:off x="2294" y="1872"/>
              <a:ext cx="23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bg1">
                      <a:lumMod val="85000"/>
                    </a:schemeClr>
                  </a:solidFill>
                </a:rPr>
                <a:t>L</a:t>
              </a:r>
              <a:endParaRPr lang="en-US" altLang="en-US" b="0" i="1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32776" name="Text Box 7"/>
            <p:cNvSpPr txBox="1">
              <a:spLocks noChangeArrowheads="1"/>
            </p:cNvSpPr>
            <p:nvPr/>
          </p:nvSpPr>
          <p:spPr bwMode="auto">
            <a:xfrm>
              <a:off x="1526" y="1872"/>
              <a:ext cx="23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 dirty="0">
                  <a:solidFill>
                    <a:schemeClr val="bg1">
                      <a:lumMod val="85000"/>
                    </a:schemeClr>
                  </a:solidFill>
                </a:rPr>
                <a:t>T</a:t>
              </a:r>
              <a:endParaRPr lang="en-US" altLang="en-US" b="0" i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32777" name="Text Box 8"/>
            <p:cNvSpPr txBox="1">
              <a:spLocks noChangeArrowheads="1"/>
            </p:cNvSpPr>
            <p:nvPr/>
          </p:nvSpPr>
          <p:spPr bwMode="auto">
            <a:xfrm>
              <a:off x="1894" y="1962"/>
              <a:ext cx="2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 dirty="0">
                  <a:solidFill>
                    <a:schemeClr val="bg1">
                      <a:lumMod val="85000"/>
                    </a:schemeClr>
                  </a:solidFill>
                </a:rPr>
                <a:t>G</a:t>
              </a:r>
              <a:endParaRPr lang="en-US" altLang="en-US" b="0" i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32778" name="Text Box 9"/>
            <p:cNvSpPr txBox="1">
              <a:spLocks noChangeArrowheads="1"/>
            </p:cNvSpPr>
            <p:nvPr/>
          </p:nvSpPr>
          <p:spPr bwMode="auto">
            <a:xfrm>
              <a:off x="2672" y="1920"/>
              <a:ext cx="25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bg1">
                      <a:lumMod val="85000"/>
                    </a:schemeClr>
                  </a:solidFill>
                </a:rPr>
                <a:t>S</a:t>
              </a:r>
              <a:endParaRPr lang="en-US" altLang="en-US" b="0" i="1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32779" name="Text Box 10"/>
            <p:cNvSpPr txBox="1">
              <a:spLocks noChangeArrowheads="1"/>
            </p:cNvSpPr>
            <p:nvPr/>
          </p:nvSpPr>
          <p:spPr bwMode="auto">
            <a:xfrm>
              <a:off x="3056" y="2016"/>
              <a:ext cx="25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bg1">
                      <a:lumMod val="85000"/>
                    </a:schemeClr>
                  </a:solidFill>
                </a:rPr>
                <a:t>S</a:t>
              </a:r>
              <a:endParaRPr lang="en-US" altLang="en-US" b="0" i="1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32780" name="Text Box 11"/>
            <p:cNvSpPr txBox="1">
              <a:spLocks noChangeArrowheads="1"/>
            </p:cNvSpPr>
            <p:nvPr/>
          </p:nvSpPr>
          <p:spPr bwMode="auto">
            <a:xfrm>
              <a:off x="3435" y="1914"/>
              <a:ext cx="26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bg1">
                      <a:lumMod val="85000"/>
                    </a:schemeClr>
                  </a:solidFill>
                </a:rPr>
                <a:t>R</a:t>
              </a:r>
              <a:endParaRPr lang="en-US" altLang="en-US" b="0" i="1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32781" name="Text Box 12"/>
            <p:cNvSpPr txBox="1">
              <a:spLocks noChangeArrowheads="1"/>
            </p:cNvSpPr>
            <p:nvPr/>
          </p:nvSpPr>
          <p:spPr bwMode="auto">
            <a:xfrm>
              <a:off x="3835" y="1968"/>
              <a:ext cx="2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bg1">
                      <a:lumMod val="85000"/>
                    </a:schemeClr>
                  </a:solidFill>
                </a:rPr>
                <a:t>G</a:t>
              </a:r>
              <a:endParaRPr lang="en-US" altLang="en-US" b="0" i="1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pic>
        <p:nvPicPr>
          <p:cNvPr id="13" name="Picture 2" descr="C:\Users\Aaron\Dropbox\NMR\Figures\backbone_plain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521" y="5098473"/>
            <a:ext cx="3005235" cy="140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667250" y="5410200"/>
            <a:ext cx="308289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Need a coupling to</a:t>
            </a:r>
          </a:p>
          <a:p>
            <a:r>
              <a:rPr lang="en-US" altLang="en-US" sz="28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cross the carbonyl!</a:t>
            </a:r>
            <a:endParaRPr lang="en-US" altLang="en-US" sz="2800" b="1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9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autoUpdateAnimBg="0"/>
      <p:bldP spid="230404" grpId="0" autoUpdateAnimBg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1600200"/>
          </a:xfrm>
        </p:spPr>
        <p:txBody>
          <a:bodyPr>
            <a:normAutofit fontScale="90000"/>
          </a:bodyPr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Heteronuclear </a:t>
            </a:r>
            <a:r>
              <a:rPr lang="en-US" altLang="en-US" sz="4400" b="1" dirty="0" smtClean="0">
                <a:solidFill>
                  <a:schemeClr val="tx1"/>
                </a:solidFill>
              </a:rPr>
              <a:t>Triple-Resonance </a:t>
            </a:r>
            <a:r>
              <a:rPr lang="en-US" altLang="en-US" sz="4400" b="1" dirty="0">
                <a:solidFill>
                  <a:schemeClr val="tx1"/>
                </a:solidFill>
              </a:rPr>
              <a:t>Backbone Experiments</a:t>
            </a:r>
          </a:p>
        </p:txBody>
      </p:sp>
      <p:pic>
        <p:nvPicPr>
          <p:cNvPr id="248835" name="Picture 3" descr="Figure10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4400" y="1828800"/>
            <a:ext cx="3810000" cy="459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304800" y="3124200"/>
            <a:ext cx="2286000" cy="1035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 b="1" i="0" dirty="0">
                <a:latin typeface="Candara" panose="020E0502030303020204" pitchFamily="34" charset="0"/>
              </a:rPr>
              <a:t>Names of scalar experiments based on atoms detected </a:t>
            </a:r>
          </a:p>
        </p:txBody>
      </p:sp>
      <p:pic>
        <p:nvPicPr>
          <p:cNvPr id="248837" name="Picture 5" descr="Figure10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7000" y="1752600"/>
            <a:ext cx="2057400" cy="459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38" name="Line 6"/>
          <p:cNvSpPr>
            <a:spLocks noChangeShapeType="1"/>
          </p:cNvSpPr>
          <p:nvPr/>
        </p:nvSpPr>
        <p:spPr bwMode="auto">
          <a:xfrm>
            <a:off x="2590800" y="3657600"/>
            <a:ext cx="152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39" name="Line 7"/>
          <p:cNvSpPr>
            <a:spLocks noChangeShapeType="1"/>
          </p:cNvSpPr>
          <p:nvPr/>
        </p:nvSpPr>
        <p:spPr bwMode="auto">
          <a:xfrm>
            <a:off x="2590800" y="3657600"/>
            <a:ext cx="304800" cy="1524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40" name="Line 8"/>
          <p:cNvSpPr>
            <a:spLocks noChangeShapeType="1"/>
          </p:cNvSpPr>
          <p:nvPr/>
        </p:nvSpPr>
        <p:spPr bwMode="auto">
          <a:xfrm flipV="1">
            <a:off x="2590800" y="2438400"/>
            <a:ext cx="381000" cy="1219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5410200" y="1905000"/>
            <a:ext cx="762000" cy="14478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2" name="Rectangle 10"/>
          <p:cNvSpPr>
            <a:spLocks noChangeArrowheads="1"/>
          </p:cNvSpPr>
          <p:nvPr/>
        </p:nvSpPr>
        <p:spPr bwMode="auto">
          <a:xfrm>
            <a:off x="7391400" y="1905000"/>
            <a:ext cx="762000" cy="14478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2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91600" cy="1295400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Pairs of Experiments</a:t>
            </a:r>
            <a:br>
              <a:rPr lang="en-US" altLang="en-US" sz="4400" b="1" dirty="0">
                <a:solidFill>
                  <a:schemeClr val="tx1"/>
                </a:solidFill>
              </a:rPr>
            </a:br>
            <a:r>
              <a:rPr lang="en-US" altLang="en-US" sz="3200" b="1" i="1" dirty="0">
                <a:solidFill>
                  <a:schemeClr val="tx1"/>
                </a:solidFill>
              </a:rPr>
              <a:t>Distinguishes Intra-residue from Inter-residue</a:t>
            </a: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1066800" y="2924175"/>
            <a:ext cx="2946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b="1" i="0"/>
              <a:t>-N-</a:t>
            </a:r>
            <a:r>
              <a:rPr lang="en-US" altLang="en-US" b="1" i="0">
                <a:solidFill>
                  <a:srgbClr val="FF5050"/>
                </a:solidFill>
              </a:rPr>
              <a:t>C</a:t>
            </a:r>
            <a:r>
              <a:rPr lang="en-US" altLang="en-US" b="1" i="0" baseline="-20000">
                <a:solidFill>
                  <a:srgbClr val="FF5050"/>
                </a:solidFill>
                <a:latin typeface="Symbol" charset="2"/>
              </a:rPr>
              <a:t>a</a:t>
            </a:r>
            <a:r>
              <a:rPr lang="en-US" altLang="en-US" b="1" i="0">
                <a:solidFill>
                  <a:srgbClr val="DDDDDD"/>
                </a:solidFill>
              </a:rPr>
              <a:t>-CO</a:t>
            </a:r>
            <a:r>
              <a:rPr lang="en-US" altLang="en-US" b="1" i="0"/>
              <a:t>-</a:t>
            </a:r>
            <a:r>
              <a:rPr lang="en-US" altLang="en-US" b="1" i="0">
                <a:solidFill>
                  <a:srgbClr val="FF5050"/>
                </a:solidFill>
              </a:rPr>
              <a:t>N</a:t>
            </a:r>
            <a:r>
              <a:rPr lang="en-US" altLang="en-US" b="1" i="0"/>
              <a:t>-</a:t>
            </a:r>
            <a:r>
              <a:rPr lang="en-US" altLang="en-US" b="1" i="0">
                <a:solidFill>
                  <a:srgbClr val="FF5050"/>
                </a:solidFill>
              </a:rPr>
              <a:t>C</a:t>
            </a:r>
            <a:r>
              <a:rPr lang="en-US" altLang="en-US" b="1" i="0" baseline="-20000">
                <a:solidFill>
                  <a:srgbClr val="FF5050"/>
                </a:solidFill>
                <a:latin typeface="Symbol" charset="2"/>
              </a:rPr>
              <a:t>a</a:t>
            </a:r>
            <a:r>
              <a:rPr lang="en-US" altLang="en-US" b="1" i="0"/>
              <a:t>-C</a:t>
            </a:r>
            <a:r>
              <a:rPr lang="en-US" altLang="en-US" b="1" i="0">
                <a:solidFill>
                  <a:srgbClr val="DDDDDD"/>
                </a:solidFill>
              </a:rPr>
              <a:t>O</a:t>
            </a:r>
            <a:r>
              <a:rPr lang="en-US" altLang="en-US" b="1" i="0"/>
              <a:t>-</a:t>
            </a:r>
          </a:p>
        </p:txBody>
      </p:sp>
      <p:sp>
        <p:nvSpPr>
          <p:cNvPr id="250884" name="Line 4"/>
          <p:cNvSpPr>
            <a:spLocks noChangeShapeType="1"/>
          </p:cNvSpPr>
          <p:nvPr/>
        </p:nvSpPr>
        <p:spPr bwMode="auto">
          <a:xfrm>
            <a:off x="1347788" y="33289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85" name="Rectangle 5"/>
          <p:cNvSpPr>
            <a:spLocks noChangeArrowheads="1"/>
          </p:cNvSpPr>
          <p:nvPr/>
        </p:nvSpPr>
        <p:spPr bwMode="auto">
          <a:xfrm>
            <a:off x="1143000" y="350837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886" name="Rectangle 6"/>
          <p:cNvSpPr>
            <a:spLocks noChangeArrowheads="1"/>
          </p:cNvSpPr>
          <p:nvPr/>
        </p:nvSpPr>
        <p:spPr bwMode="auto">
          <a:xfrm>
            <a:off x="1143000" y="2362200"/>
            <a:ext cx="10461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H-C-H</a:t>
            </a:r>
            <a:endParaRPr lang="en-US" altLang="en-US" b="1" i="0" baseline="-25000"/>
          </a:p>
        </p:txBody>
      </p:sp>
      <p:sp>
        <p:nvSpPr>
          <p:cNvPr id="250887" name="Line 7"/>
          <p:cNvSpPr>
            <a:spLocks noChangeShapeType="1"/>
          </p:cNvSpPr>
          <p:nvPr/>
        </p:nvSpPr>
        <p:spPr bwMode="auto">
          <a:xfrm>
            <a:off x="1662113" y="27701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88" name="Line 8"/>
          <p:cNvSpPr>
            <a:spLocks noChangeShapeType="1"/>
          </p:cNvSpPr>
          <p:nvPr/>
        </p:nvSpPr>
        <p:spPr bwMode="auto">
          <a:xfrm>
            <a:off x="3024188" y="33289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89" name="Rectangle 9"/>
          <p:cNvSpPr>
            <a:spLocks noChangeArrowheads="1"/>
          </p:cNvSpPr>
          <p:nvPr/>
        </p:nvSpPr>
        <p:spPr bwMode="auto">
          <a:xfrm>
            <a:off x="2819400" y="350837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890" name="Rectangle 10"/>
          <p:cNvSpPr>
            <a:spLocks noChangeArrowheads="1"/>
          </p:cNvSpPr>
          <p:nvPr/>
        </p:nvSpPr>
        <p:spPr bwMode="auto">
          <a:xfrm>
            <a:off x="1463675" y="1752600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891" name="Line 11"/>
          <p:cNvSpPr>
            <a:spLocks noChangeShapeType="1"/>
          </p:cNvSpPr>
          <p:nvPr/>
        </p:nvSpPr>
        <p:spPr bwMode="auto">
          <a:xfrm>
            <a:off x="1662113" y="21605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2" name="Rectangle 12"/>
          <p:cNvSpPr>
            <a:spLocks noChangeArrowheads="1"/>
          </p:cNvSpPr>
          <p:nvPr/>
        </p:nvSpPr>
        <p:spPr bwMode="auto">
          <a:xfrm>
            <a:off x="1463675" y="3505200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893" name="Line 13"/>
          <p:cNvSpPr>
            <a:spLocks noChangeShapeType="1"/>
          </p:cNvSpPr>
          <p:nvPr/>
        </p:nvSpPr>
        <p:spPr bwMode="auto">
          <a:xfrm>
            <a:off x="1662113" y="3352800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4" name="Line 14"/>
          <p:cNvSpPr>
            <a:spLocks noChangeShapeType="1"/>
          </p:cNvSpPr>
          <p:nvPr/>
        </p:nvSpPr>
        <p:spPr bwMode="auto">
          <a:xfrm>
            <a:off x="2698750" y="3352800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5" name="Rectangle 15"/>
          <p:cNvSpPr>
            <a:spLocks noChangeArrowheads="1"/>
          </p:cNvSpPr>
          <p:nvPr/>
        </p:nvSpPr>
        <p:spPr bwMode="auto">
          <a:xfrm>
            <a:off x="2514600" y="3505200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b="1" i="0">
                <a:solidFill>
                  <a:srgbClr val="FF5050"/>
                </a:solidFill>
              </a:rPr>
              <a:t>H</a:t>
            </a:r>
            <a:endParaRPr lang="en-US" altLang="en-US" b="1" i="0" baseline="-25000">
              <a:solidFill>
                <a:srgbClr val="FF5050"/>
              </a:solidFill>
            </a:endParaRPr>
          </a:p>
        </p:txBody>
      </p:sp>
      <p:sp>
        <p:nvSpPr>
          <p:cNvPr id="250896" name="Rectangle 16"/>
          <p:cNvSpPr>
            <a:spLocks noChangeArrowheads="1"/>
          </p:cNvSpPr>
          <p:nvPr/>
        </p:nvSpPr>
        <p:spPr bwMode="auto">
          <a:xfrm>
            <a:off x="2514600" y="2362200"/>
            <a:ext cx="10461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H-C-H</a:t>
            </a:r>
            <a:endParaRPr lang="en-US" altLang="en-US" b="1" i="0" baseline="-25000"/>
          </a:p>
        </p:txBody>
      </p:sp>
      <p:sp>
        <p:nvSpPr>
          <p:cNvPr id="250897" name="Line 17"/>
          <p:cNvSpPr>
            <a:spLocks noChangeShapeType="1"/>
          </p:cNvSpPr>
          <p:nvPr/>
        </p:nvSpPr>
        <p:spPr bwMode="auto">
          <a:xfrm>
            <a:off x="3033713" y="27701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8" name="Rectangle 18"/>
          <p:cNvSpPr>
            <a:spLocks noChangeArrowheads="1"/>
          </p:cNvSpPr>
          <p:nvPr/>
        </p:nvSpPr>
        <p:spPr bwMode="auto">
          <a:xfrm>
            <a:off x="2835275" y="1752600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899" name="Line 19"/>
          <p:cNvSpPr>
            <a:spLocks noChangeShapeType="1"/>
          </p:cNvSpPr>
          <p:nvPr/>
        </p:nvSpPr>
        <p:spPr bwMode="auto">
          <a:xfrm>
            <a:off x="3033713" y="21605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0" name="Text Box 20"/>
          <p:cNvSpPr txBox="1">
            <a:spLocks noChangeArrowheads="1"/>
          </p:cNvSpPr>
          <p:nvPr/>
        </p:nvSpPr>
        <p:spPr bwMode="auto">
          <a:xfrm>
            <a:off x="762000" y="4038600"/>
            <a:ext cx="3657600" cy="2220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35000"/>
              </a:spcAft>
            </a:pPr>
            <a:r>
              <a:rPr lang="en-US" altLang="en-US" b="1" i="0" u="sng" dirty="0">
                <a:latin typeface="Candara" panose="020E0502030303020204" pitchFamily="34" charset="0"/>
              </a:rPr>
              <a:t>HNCA</a:t>
            </a:r>
          </a:p>
          <a:p>
            <a:pPr algn="l">
              <a:spcAft>
                <a:spcPct val="35000"/>
              </a:spcAft>
              <a:buFont typeface="Wingdings" charset="2"/>
              <a:buChar char="Ø"/>
            </a:pPr>
            <a:r>
              <a:rPr lang="en-US" altLang="en-US" sz="2000" b="1" i="0" dirty="0">
                <a:latin typeface="Candara" panose="020E0502030303020204" pitchFamily="34" charset="0"/>
              </a:rPr>
              <a:t>H(t</a:t>
            </a:r>
            <a:r>
              <a:rPr lang="en-US" altLang="en-US" sz="2000" b="1" i="0" baseline="-8000" dirty="0">
                <a:latin typeface="Candara" panose="020E0502030303020204" pitchFamily="34" charset="0"/>
              </a:rPr>
              <a:t>3</a:t>
            </a:r>
            <a:r>
              <a:rPr lang="en-US" altLang="en-US" sz="2000" b="1" i="0" dirty="0">
                <a:latin typeface="Candara" panose="020E0502030303020204" pitchFamily="34" charset="0"/>
              </a:rPr>
              <a:t>), N(t</a:t>
            </a:r>
            <a:r>
              <a:rPr lang="en-US" altLang="en-US" sz="2000" b="1" i="0" baseline="-8000" dirty="0">
                <a:latin typeface="Candara" panose="020E0502030303020204" pitchFamily="34" charset="0"/>
              </a:rPr>
              <a:t>2</a:t>
            </a:r>
            <a:r>
              <a:rPr lang="en-US" altLang="en-US" sz="2000" b="1" i="0" dirty="0">
                <a:latin typeface="Candara" panose="020E0502030303020204" pitchFamily="34" charset="0"/>
              </a:rPr>
              <a:t>), CA(t</a:t>
            </a:r>
            <a:r>
              <a:rPr lang="en-US" altLang="en-US" sz="2000" b="1" i="0" baseline="-8000" dirty="0">
                <a:latin typeface="Candara" panose="020E0502030303020204" pitchFamily="34" charset="0"/>
              </a:rPr>
              <a:t>1</a:t>
            </a:r>
            <a:r>
              <a:rPr lang="en-US" altLang="en-US" sz="2000" b="1" i="0" dirty="0">
                <a:latin typeface="Candara" panose="020E0502030303020204" pitchFamily="34" charset="0"/>
              </a:rPr>
              <a:t>)</a:t>
            </a:r>
          </a:p>
          <a:p>
            <a:pPr algn="l">
              <a:spcAft>
                <a:spcPct val="35000"/>
              </a:spcAft>
              <a:buFont typeface="Wingdings" charset="2"/>
              <a:buChar char="Ø"/>
            </a:pPr>
            <a:r>
              <a:rPr lang="en-US" altLang="en-US" sz="2000" b="1" i="0" dirty="0">
                <a:latin typeface="Candara" panose="020E0502030303020204" pitchFamily="34" charset="0"/>
              </a:rPr>
              <a:t>2 peaks- Intra + Inter</a:t>
            </a:r>
          </a:p>
          <a:p>
            <a:pPr algn="l">
              <a:spcAft>
                <a:spcPct val="35000"/>
              </a:spcAft>
              <a:buFont typeface="Wingdings" charset="2"/>
              <a:buChar char="Ø"/>
            </a:pPr>
            <a:r>
              <a:rPr lang="en-US" altLang="en-US" sz="2000" b="1" i="0" dirty="0">
                <a:latin typeface="Candara" panose="020E0502030303020204" pitchFamily="34" charset="0"/>
              </a:rPr>
              <a:t>Mixing from </a:t>
            </a:r>
            <a:r>
              <a:rPr lang="en-US" altLang="en-US" sz="2000" b="1" i="0" dirty="0" err="1">
                <a:solidFill>
                  <a:schemeClr val="accent2"/>
                </a:solidFill>
                <a:latin typeface="Candara" panose="020E0502030303020204" pitchFamily="34" charset="0"/>
              </a:rPr>
              <a:t>N</a:t>
            </a:r>
            <a:r>
              <a:rPr lang="en-US" altLang="en-US" sz="2000" b="1" i="0" dirty="0" err="1">
                <a:solidFill>
                  <a:schemeClr val="accent2"/>
                </a:solidFill>
                <a:latin typeface="Candara" panose="020E0502030303020204" pitchFamily="34" charset="0"/>
                <a:sym typeface="Symbol" charset="2"/>
              </a:rPr>
              <a:t></a:t>
            </a:r>
            <a:r>
              <a:rPr lang="en-US" altLang="en-US" sz="2000" b="1" i="0" dirty="0" err="1">
                <a:solidFill>
                  <a:schemeClr val="accent2"/>
                </a:solidFill>
                <a:latin typeface="Candara" panose="020E0502030303020204" pitchFamily="34" charset="0"/>
              </a:rPr>
              <a:t>Ca</a:t>
            </a:r>
            <a:r>
              <a:rPr lang="en-US" altLang="en-US" sz="2000" b="1" i="0" dirty="0">
                <a:latin typeface="Candara" panose="020E0502030303020204" pitchFamily="34" charset="0"/>
              </a:rPr>
              <a:t> occurs over 1 bond to same Ca and over 2 bonds to adjacent Ca </a:t>
            </a:r>
          </a:p>
        </p:txBody>
      </p:sp>
      <p:sp>
        <p:nvSpPr>
          <p:cNvPr id="250901" name="Arc 21"/>
          <p:cNvSpPr>
            <a:spLocks/>
          </p:cNvSpPr>
          <p:nvPr/>
        </p:nvSpPr>
        <p:spPr bwMode="auto">
          <a:xfrm flipH="1">
            <a:off x="2667000" y="2743200"/>
            <a:ext cx="306388" cy="304800"/>
          </a:xfrm>
          <a:custGeom>
            <a:avLst/>
            <a:gdLst>
              <a:gd name="G0" fmla="+- 21436 0 0"/>
              <a:gd name="G1" fmla="+- 21600 0 0"/>
              <a:gd name="G2" fmla="+- 21600 0 0"/>
              <a:gd name="T0" fmla="*/ 0 w 43036"/>
              <a:gd name="T1" fmla="*/ 18940 h 25460"/>
              <a:gd name="T2" fmla="*/ 42688 w 43036"/>
              <a:gd name="T3" fmla="*/ 25460 h 25460"/>
              <a:gd name="T4" fmla="*/ 21436 w 43036"/>
              <a:gd name="T5" fmla="*/ 21600 h 25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36" h="25460" fill="none" extrusionOk="0">
                <a:moveTo>
                  <a:pt x="0" y="18940"/>
                </a:moveTo>
                <a:cubicBezTo>
                  <a:pt x="1342" y="8122"/>
                  <a:pt x="10535" y="-1"/>
                  <a:pt x="21436" y="0"/>
                </a:cubicBezTo>
                <a:cubicBezTo>
                  <a:pt x="33365" y="0"/>
                  <a:pt x="43036" y="9670"/>
                  <a:pt x="43036" y="21600"/>
                </a:cubicBezTo>
                <a:cubicBezTo>
                  <a:pt x="43036" y="22894"/>
                  <a:pt x="42919" y="24186"/>
                  <a:pt x="42688" y="25460"/>
                </a:cubicBezTo>
              </a:path>
              <a:path w="43036" h="25460" stroke="0" extrusionOk="0">
                <a:moveTo>
                  <a:pt x="0" y="18940"/>
                </a:moveTo>
                <a:cubicBezTo>
                  <a:pt x="1342" y="8122"/>
                  <a:pt x="10535" y="-1"/>
                  <a:pt x="21436" y="0"/>
                </a:cubicBezTo>
                <a:cubicBezTo>
                  <a:pt x="33365" y="0"/>
                  <a:pt x="43036" y="9670"/>
                  <a:pt x="43036" y="21600"/>
                </a:cubicBezTo>
                <a:cubicBezTo>
                  <a:pt x="43036" y="22894"/>
                  <a:pt x="42919" y="24186"/>
                  <a:pt x="42688" y="25460"/>
                </a:cubicBezTo>
                <a:lnTo>
                  <a:pt x="21436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02" name="Arc 22"/>
          <p:cNvSpPr>
            <a:spLocks/>
          </p:cNvSpPr>
          <p:nvPr/>
        </p:nvSpPr>
        <p:spPr bwMode="auto">
          <a:xfrm>
            <a:off x="1752600" y="2698750"/>
            <a:ext cx="838200" cy="317500"/>
          </a:xfrm>
          <a:custGeom>
            <a:avLst/>
            <a:gdLst>
              <a:gd name="G0" fmla="+- 21494 0 0"/>
              <a:gd name="G1" fmla="+- 21600 0 0"/>
              <a:gd name="G2" fmla="+- 21600 0 0"/>
              <a:gd name="T0" fmla="*/ 0 w 43094"/>
              <a:gd name="T1" fmla="*/ 19464 h 22498"/>
              <a:gd name="T2" fmla="*/ 43075 w 43094"/>
              <a:gd name="T3" fmla="*/ 22498 h 22498"/>
              <a:gd name="T4" fmla="*/ 21494 w 43094"/>
              <a:gd name="T5" fmla="*/ 21600 h 22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94" h="22498" fill="none" extrusionOk="0">
                <a:moveTo>
                  <a:pt x="-1" y="19463"/>
                </a:moveTo>
                <a:cubicBezTo>
                  <a:pt x="1097" y="8416"/>
                  <a:pt x="10391" y="-1"/>
                  <a:pt x="21494" y="0"/>
                </a:cubicBezTo>
                <a:cubicBezTo>
                  <a:pt x="33423" y="0"/>
                  <a:pt x="43094" y="9670"/>
                  <a:pt x="43094" y="21600"/>
                </a:cubicBezTo>
                <a:cubicBezTo>
                  <a:pt x="43094" y="21899"/>
                  <a:pt x="43087" y="22198"/>
                  <a:pt x="43075" y="22498"/>
                </a:cubicBezTo>
              </a:path>
              <a:path w="43094" h="22498" stroke="0" extrusionOk="0">
                <a:moveTo>
                  <a:pt x="-1" y="19463"/>
                </a:moveTo>
                <a:cubicBezTo>
                  <a:pt x="1097" y="8416"/>
                  <a:pt x="10391" y="-1"/>
                  <a:pt x="21494" y="0"/>
                </a:cubicBezTo>
                <a:cubicBezTo>
                  <a:pt x="33423" y="0"/>
                  <a:pt x="43094" y="9670"/>
                  <a:pt x="43094" y="21600"/>
                </a:cubicBezTo>
                <a:cubicBezTo>
                  <a:pt x="43094" y="21899"/>
                  <a:pt x="43087" y="22198"/>
                  <a:pt x="43075" y="22498"/>
                </a:cubicBezTo>
                <a:lnTo>
                  <a:pt x="21494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03" name="Rectangle 23"/>
          <p:cNvSpPr>
            <a:spLocks noChangeArrowheads="1"/>
          </p:cNvSpPr>
          <p:nvPr/>
        </p:nvSpPr>
        <p:spPr bwMode="auto">
          <a:xfrm>
            <a:off x="5257800" y="2924175"/>
            <a:ext cx="2946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b="1" i="0"/>
              <a:t>-N-</a:t>
            </a:r>
            <a:r>
              <a:rPr lang="en-US" altLang="en-US" b="1" i="0">
                <a:solidFill>
                  <a:srgbClr val="FF5050"/>
                </a:solidFill>
              </a:rPr>
              <a:t>C</a:t>
            </a:r>
            <a:r>
              <a:rPr lang="en-US" altLang="en-US" b="1" i="0" baseline="-20000">
                <a:solidFill>
                  <a:srgbClr val="FF5050"/>
                </a:solidFill>
                <a:latin typeface="Symbol" charset="2"/>
              </a:rPr>
              <a:t>a</a:t>
            </a:r>
            <a:r>
              <a:rPr lang="en-US" altLang="en-US" b="1" i="0">
                <a:solidFill>
                  <a:srgbClr val="DDDDDD"/>
                </a:solidFill>
              </a:rPr>
              <a:t>-CO</a:t>
            </a:r>
            <a:r>
              <a:rPr lang="en-US" altLang="en-US" b="1" i="0"/>
              <a:t>-</a:t>
            </a:r>
            <a:r>
              <a:rPr lang="en-US" altLang="en-US" b="1" i="0">
                <a:solidFill>
                  <a:srgbClr val="FF5050"/>
                </a:solidFill>
              </a:rPr>
              <a:t>N</a:t>
            </a:r>
            <a:r>
              <a:rPr lang="en-US" altLang="en-US" b="1" i="0"/>
              <a:t>-C</a:t>
            </a:r>
            <a:r>
              <a:rPr lang="en-US" altLang="en-US" b="1" i="0" baseline="-20000">
                <a:latin typeface="Symbol" charset="2"/>
              </a:rPr>
              <a:t>a</a:t>
            </a:r>
            <a:r>
              <a:rPr lang="en-US" altLang="en-US" b="1" i="0"/>
              <a:t>-C</a:t>
            </a:r>
            <a:r>
              <a:rPr lang="en-US" altLang="en-US" b="1" i="0">
                <a:solidFill>
                  <a:srgbClr val="DDDDDD"/>
                </a:solidFill>
              </a:rPr>
              <a:t>O</a:t>
            </a:r>
            <a:r>
              <a:rPr lang="en-US" altLang="en-US" b="1" i="0"/>
              <a:t>-</a:t>
            </a:r>
          </a:p>
        </p:txBody>
      </p:sp>
      <p:sp>
        <p:nvSpPr>
          <p:cNvPr id="250904" name="Line 24"/>
          <p:cNvSpPr>
            <a:spLocks noChangeShapeType="1"/>
          </p:cNvSpPr>
          <p:nvPr/>
        </p:nvSpPr>
        <p:spPr bwMode="auto">
          <a:xfrm>
            <a:off x="5538788" y="33289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5" name="Rectangle 25"/>
          <p:cNvSpPr>
            <a:spLocks noChangeArrowheads="1"/>
          </p:cNvSpPr>
          <p:nvPr/>
        </p:nvSpPr>
        <p:spPr bwMode="auto">
          <a:xfrm>
            <a:off x="5334000" y="350837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906" name="Rectangle 26"/>
          <p:cNvSpPr>
            <a:spLocks noChangeArrowheads="1"/>
          </p:cNvSpPr>
          <p:nvPr/>
        </p:nvSpPr>
        <p:spPr bwMode="auto">
          <a:xfrm>
            <a:off x="5334000" y="2362200"/>
            <a:ext cx="10461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H-C-H</a:t>
            </a:r>
            <a:endParaRPr lang="en-US" altLang="en-US" b="1" i="0" baseline="-25000"/>
          </a:p>
        </p:txBody>
      </p:sp>
      <p:sp>
        <p:nvSpPr>
          <p:cNvPr id="250907" name="Line 27"/>
          <p:cNvSpPr>
            <a:spLocks noChangeShapeType="1"/>
          </p:cNvSpPr>
          <p:nvPr/>
        </p:nvSpPr>
        <p:spPr bwMode="auto">
          <a:xfrm>
            <a:off x="5853113" y="27701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8" name="Line 28"/>
          <p:cNvSpPr>
            <a:spLocks noChangeShapeType="1"/>
          </p:cNvSpPr>
          <p:nvPr/>
        </p:nvSpPr>
        <p:spPr bwMode="auto">
          <a:xfrm>
            <a:off x="7215188" y="33289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9" name="Rectangle 29"/>
          <p:cNvSpPr>
            <a:spLocks noChangeArrowheads="1"/>
          </p:cNvSpPr>
          <p:nvPr/>
        </p:nvSpPr>
        <p:spPr bwMode="auto">
          <a:xfrm>
            <a:off x="7010400" y="350837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910" name="Rectangle 30"/>
          <p:cNvSpPr>
            <a:spLocks noChangeArrowheads="1"/>
          </p:cNvSpPr>
          <p:nvPr/>
        </p:nvSpPr>
        <p:spPr bwMode="auto">
          <a:xfrm>
            <a:off x="5654675" y="1752600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911" name="Line 31"/>
          <p:cNvSpPr>
            <a:spLocks noChangeShapeType="1"/>
          </p:cNvSpPr>
          <p:nvPr/>
        </p:nvSpPr>
        <p:spPr bwMode="auto">
          <a:xfrm>
            <a:off x="5853113" y="21605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12" name="Rectangle 32"/>
          <p:cNvSpPr>
            <a:spLocks noChangeArrowheads="1"/>
          </p:cNvSpPr>
          <p:nvPr/>
        </p:nvSpPr>
        <p:spPr bwMode="auto">
          <a:xfrm>
            <a:off x="5654675" y="3505200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913" name="Line 33"/>
          <p:cNvSpPr>
            <a:spLocks noChangeShapeType="1"/>
          </p:cNvSpPr>
          <p:nvPr/>
        </p:nvSpPr>
        <p:spPr bwMode="auto">
          <a:xfrm>
            <a:off x="5853113" y="3352800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14" name="Line 34"/>
          <p:cNvSpPr>
            <a:spLocks noChangeShapeType="1"/>
          </p:cNvSpPr>
          <p:nvPr/>
        </p:nvSpPr>
        <p:spPr bwMode="auto">
          <a:xfrm>
            <a:off x="6889750" y="3352800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15" name="Rectangle 35"/>
          <p:cNvSpPr>
            <a:spLocks noChangeArrowheads="1"/>
          </p:cNvSpPr>
          <p:nvPr/>
        </p:nvSpPr>
        <p:spPr bwMode="auto">
          <a:xfrm>
            <a:off x="6705600" y="3505200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b="1" i="0">
                <a:solidFill>
                  <a:srgbClr val="FF5050"/>
                </a:solidFill>
              </a:rPr>
              <a:t>H</a:t>
            </a:r>
            <a:endParaRPr lang="en-US" altLang="en-US" b="1" i="0" baseline="-25000">
              <a:solidFill>
                <a:srgbClr val="FF5050"/>
              </a:solidFill>
            </a:endParaRPr>
          </a:p>
        </p:txBody>
      </p:sp>
      <p:sp>
        <p:nvSpPr>
          <p:cNvPr id="250916" name="Rectangle 36"/>
          <p:cNvSpPr>
            <a:spLocks noChangeArrowheads="1"/>
          </p:cNvSpPr>
          <p:nvPr/>
        </p:nvSpPr>
        <p:spPr bwMode="auto">
          <a:xfrm>
            <a:off x="6705600" y="2362200"/>
            <a:ext cx="10461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H-C-H</a:t>
            </a:r>
            <a:endParaRPr lang="en-US" altLang="en-US" b="1" i="0" baseline="-25000"/>
          </a:p>
        </p:txBody>
      </p:sp>
      <p:sp>
        <p:nvSpPr>
          <p:cNvPr id="250917" name="Line 37"/>
          <p:cNvSpPr>
            <a:spLocks noChangeShapeType="1"/>
          </p:cNvSpPr>
          <p:nvPr/>
        </p:nvSpPr>
        <p:spPr bwMode="auto">
          <a:xfrm>
            <a:off x="7224713" y="27701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18" name="Rectangle 38"/>
          <p:cNvSpPr>
            <a:spLocks noChangeArrowheads="1"/>
          </p:cNvSpPr>
          <p:nvPr/>
        </p:nvSpPr>
        <p:spPr bwMode="auto">
          <a:xfrm>
            <a:off x="7026275" y="1752600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 i="0"/>
              <a:t>H</a:t>
            </a:r>
            <a:endParaRPr lang="en-US" altLang="en-US" b="1" i="0" baseline="-25000"/>
          </a:p>
        </p:txBody>
      </p:sp>
      <p:sp>
        <p:nvSpPr>
          <p:cNvPr id="250919" name="Line 39"/>
          <p:cNvSpPr>
            <a:spLocks noChangeShapeType="1"/>
          </p:cNvSpPr>
          <p:nvPr/>
        </p:nvSpPr>
        <p:spPr bwMode="auto">
          <a:xfrm>
            <a:off x="7224713" y="21605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0" name="Text Box 40"/>
          <p:cNvSpPr txBox="1">
            <a:spLocks noChangeArrowheads="1"/>
          </p:cNvSpPr>
          <p:nvPr/>
        </p:nvSpPr>
        <p:spPr bwMode="auto">
          <a:xfrm>
            <a:off x="4953000" y="4038600"/>
            <a:ext cx="3657600" cy="2220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35000"/>
              </a:spcAft>
            </a:pPr>
            <a:r>
              <a:rPr lang="en-US" altLang="en-US" b="1" i="0" u="sng">
                <a:latin typeface="Candara" panose="020E0502030303020204" pitchFamily="34" charset="0"/>
              </a:rPr>
              <a:t>HN(CO)CA</a:t>
            </a:r>
          </a:p>
          <a:p>
            <a:pPr algn="l">
              <a:spcAft>
                <a:spcPct val="35000"/>
              </a:spcAft>
              <a:buFont typeface="Wingdings" charset="2"/>
              <a:buChar char="Ø"/>
            </a:pPr>
            <a:r>
              <a:rPr lang="en-US" altLang="en-US" sz="2000" b="1" i="0">
                <a:latin typeface="Candara" panose="020E0502030303020204" pitchFamily="34" charset="0"/>
              </a:rPr>
              <a:t>H(t</a:t>
            </a:r>
            <a:r>
              <a:rPr lang="en-US" altLang="en-US" sz="2000" b="1" i="0" baseline="-8000">
                <a:latin typeface="Candara" panose="020E0502030303020204" pitchFamily="34" charset="0"/>
              </a:rPr>
              <a:t>3</a:t>
            </a:r>
            <a:r>
              <a:rPr lang="en-US" altLang="en-US" sz="2000" b="1" i="0">
                <a:latin typeface="Candara" panose="020E0502030303020204" pitchFamily="34" charset="0"/>
              </a:rPr>
              <a:t>), N(t</a:t>
            </a:r>
            <a:r>
              <a:rPr lang="en-US" altLang="en-US" sz="2000" b="1" i="0" baseline="-8000">
                <a:latin typeface="Candara" panose="020E0502030303020204" pitchFamily="34" charset="0"/>
              </a:rPr>
              <a:t>2</a:t>
            </a:r>
            <a:r>
              <a:rPr lang="en-US" altLang="en-US" sz="2000" b="1" i="0">
                <a:latin typeface="Candara" panose="020E0502030303020204" pitchFamily="34" charset="0"/>
              </a:rPr>
              <a:t>), CA(t</a:t>
            </a:r>
            <a:r>
              <a:rPr lang="en-US" altLang="en-US" sz="2000" b="1" i="0" baseline="-8000">
                <a:latin typeface="Candara" panose="020E0502030303020204" pitchFamily="34" charset="0"/>
              </a:rPr>
              <a:t>1</a:t>
            </a:r>
            <a:r>
              <a:rPr lang="en-US" altLang="en-US" sz="2000" b="1" i="0">
                <a:latin typeface="Candara" panose="020E0502030303020204" pitchFamily="34" charset="0"/>
              </a:rPr>
              <a:t>)</a:t>
            </a:r>
          </a:p>
          <a:p>
            <a:pPr algn="l">
              <a:spcAft>
                <a:spcPct val="35000"/>
              </a:spcAft>
              <a:buFont typeface="Wingdings" charset="2"/>
              <a:buChar char="Ø"/>
            </a:pPr>
            <a:r>
              <a:rPr lang="en-US" altLang="en-US" sz="2000" b="1" i="0">
                <a:latin typeface="Candara" panose="020E0502030303020204" pitchFamily="34" charset="0"/>
              </a:rPr>
              <a:t>1 peak- Inter only</a:t>
            </a:r>
          </a:p>
          <a:p>
            <a:pPr algn="l">
              <a:spcAft>
                <a:spcPct val="35000"/>
              </a:spcAft>
              <a:buFont typeface="Wingdings" charset="2"/>
              <a:buChar char="Ø"/>
            </a:pPr>
            <a:r>
              <a:rPr lang="en-US" altLang="en-US" sz="2000" b="1" i="0">
                <a:latin typeface="Candara" panose="020E0502030303020204" pitchFamily="34" charset="0"/>
              </a:rPr>
              <a:t>Mixing from </a:t>
            </a:r>
            <a:r>
              <a:rPr lang="en-US" altLang="en-US" sz="2000" b="1" i="0">
                <a:solidFill>
                  <a:schemeClr val="accent2"/>
                </a:solidFill>
                <a:latin typeface="Candara" panose="020E0502030303020204" pitchFamily="34" charset="0"/>
              </a:rPr>
              <a:t>N</a:t>
            </a:r>
            <a:r>
              <a:rPr lang="en-US" altLang="en-US" sz="2000" b="1" i="0">
                <a:solidFill>
                  <a:schemeClr val="accent2"/>
                </a:solidFill>
                <a:latin typeface="Candara" panose="020E0502030303020204" pitchFamily="34" charset="0"/>
                <a:sym typeface="Symbol" charset="2"/>
              </a:rPr>
              <a:t></a:t>
            </a:r>
            <a:r>
              <a:rPr lang="en-US" altLang="en-US" sz="2000" b="1" i="0">
                <a:solidFill>
                  <a:schemeClr val="accent2"/>
                </a:solidFill>
                <a:latin typeface="Candara" panose="020E0502030303020204" pitchFamily="34" charset="0"/>
              </a:rPr>
              <a:t>Ca</a:t>
            </a:r>
            <a:r>
              <a:rPr lang="en-US" altLang="en-US" sz="2000" b="1" i="0">
                <a:latin typeface="Candara" panose="020E0502030303020204" pitchFamily="34" charset="0"/>
              </a:rPr>
              <a:t> occurs ONLY over 2 bonds to adjacent Ca </a:t>
            </a:r>
          </a:p>
        </p:txBody>
      </p:sp>
      <p:sp>
        <p:nvSpPr>
          <p:cNvPr id="250921" name="Arc 41"/>
          <p:cNvSpPr>
            <a:spLocks/>
          </p:cNvSpPr>
          <p:nvPr/>
        </p:nvSpPr>
        <p:spPr bwMode="auto">
          <a:xfrm>
            <a:off x="6019800" y="2698750"/>
            <a:ext cx="838200" cy="317500"/>
          </a:xfrm>
          <a:custGeom>
            <a:avLst/>
            <a:gdLst>
              <a:gd name="G0" fmla="+- 21494 0 0"/>
              <a:gd name="G1" fmla="+- 21600 0 0"/>
              <a:gd name="G2" fmla="+- 21600 0 0"/>
              <a:gd name="T0" fmla="*/ 0 w 43094"/>
              <a:gd name="T1" fmla="*/ 19464 h 22498"/>
              <a:gd name="T2" fmla="*/ 43075 w 43094"/>
              <a:gd name="T3" fmla="*/ 22498 h 22498"/>
              <a:gd name="T4" fmla="*/ 21494 w 43094"/>
              <a:gd name="T5" fmla="*/ 21600 h 22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94" h="22498" fill="none" extrusionOk="0">
                <a:moveTo>
                  <a:pt x="-1" y="19463"/>
                </a:moveTo>
                <a:cubicBezTo>
                  <a:pt x="1097" y="8416"/>
                  <a:pt x="10391" y="-1"/>
                  <a:pt x="21494" y="0"/>
                </a:cubicBezTo>
                <a:cubicBezTo>
                  <a:pt x="33423" y="0"/>
                  <a:pt x="43094" y="9670"/>
                  <a:pt x="43094" y="21600"/>
                </a:cubicBezTo>
                <a:cubicBezTo>
                  <a:pt x="43094" y="21899"/>
                  <a:pt x="43087" y="22198"/>
                  <a:pt x="43075" y="22498"/>
                </a:cubicBezTo>
              </a:path>
              <a:path w="43094" h="22498" stroke="0" extrusionOk="0">
                <a:moveTo>
                  <a:pt x="-1" y="19463"/>
                </a:moveTo>
                <a:cubicBezTo>
                  <a:pt x="1097" y="8416"/>
                  <a:pt x="10391" y="-1"/>
                  <a:pt x="21494" y="0"/>
                </a:cubicBezTo>
                <a:cubicBezTo>
                  <a:pt x="33423" y="0"/>
                  <a:pt x="43094" y="9670"/>
                  <a:pt x="43094" y="21600"/>
                </a:cubicBezTo>
                <a:cubicBezTo>
                  <a:pt x="43094" y="21899"/>
                  <a:pt x="43087" y="22198"/>
                  <a:pt x="43075" y="22498"/>
                </a:cubicBezTo>
                <a:lnTo>
                  <a:pt x="21494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7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5181600" y="2771775"/>
            <a:ext cx="294311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-N-</a:t>
            </a:r>
            <a:r>
              <a:rPr lang="en-US" altLang="en-US" sz="2400" b="1" i="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400" b="1" i="0" baseline="-2000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="1" i="0" dirty="0">
                <a:solidFill>
                  <a:srgbClr val="DDD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</a:t>
            </a:r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2400" b="1" i="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2400" b="1" i="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400" b="1" i="0" baseline="-2000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-C</a:t>
            </a:r>
            <a:r>
              <a:rPr lang="en-US" altLang="en-US" sz="2400" b="1" i="0" dirty="0">
                <a:solidFill>
                  <a:srgbClr val="DDD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52931" name="Line 3"/>
          <p:cNvSpPr>
            <a:spLocks noChangeShapeType="1"/>
          </p:cNvSpPr>
          <p:nvPr/>
        </p:nvSpPr>
        <p:spPr bwMode="auto">
          <a:xfrm>
            <a:off x="5462588" y="31765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5257800" y="3355975"/>
            <a:ext cx="386325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200" b="1" i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2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5257800" y="2209800"/>
            <a:ext cx="982642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200" b="1" i="0">
                <a:latin typeface="Arial" panose="020B0604020202020204" pitchFamily="34" charset="0"/>
                <a:cs typeface="Arial" panose="020B0604020202020204" pitchFamily="34" charset="0"/>
              </a:rPr>
              <a:t>H-</a:t>
            </a:r>
            <a:r>
              <a:rPr lang="en-US" altLang="en-US" sz="2200" b="1" i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200" b="1" i="0">
                <a:latin typeface="Arial" panose="020B0604020202020204" pitchFamily="34" charset="0"/>
                <a:cs typeface="Arial" panose="020B0604020202020204" pitchFamily="34" charset="0"/>
              </a:rPr>
              <a:t>-H</a:t>
            </a:r>
            <a:endParaRPr lang="en-US" altLang="en-US" sz="22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34" name="Line 6"/>
          <p:cNvSpPr>
            <a:spLocks noChangeShapeType="1"/>
          </p:cNvSpPr>
          <p:nvPr/>
        </p:nvSpPr>
        <p:spPr bwMode="auto">
          <a:xfrm>
            <a:off x="5776913" y="26177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35" name="Line 7"/>
          <p:cNvSpPr>
            <a:spLocks noChangeShapeType="1"/>
          </p:cNvSpPr>
          <p:nvPr/>
        </p:nvSpPr>
        <p:spPr bwMode="auto">
          <a:xfrm>
            <a:off x="7138988" y="31765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36" name="Rectangle 8"/>
          <p:cNvSpPr>
            <a:spLocks noChangeArrowheads="1"/>
          </p:cNvSpPr>
          <p:nvPr/>
        </p:nvSpPr>
        <p:spPr bwMode="auto">
          <a:xfrm>
            <a:off x="6934200" y="3355975"/>
            <a:ext cx="386325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200" b="1" i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2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37" name="Rectangle 9"/>
          <p:cNvSpPr>
            <a:spLocks noChangeArrowheads="1"/>
          </p:cNvSpPr>
          <p:nvPr/>
        </p:nvSpPr>
        <p:spPr bwMode="auto">
          <a:xfrm>
            <a:off x="5578475" y="1600200"/>
            <a:ext cx="386325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200" b="1" i="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200" b="1" i="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38" name="Line 10"/>
          <p:cNvSpPr>
            <a:spLocks noChangeShapeType="1"/>
          </p:cNvSpPr>
          <p:nvPr/>
        </p:nvSpPr>
        <p:spPr bwMode="auto">
          <a:xfrm>
            <a:off x="5776913" y="20081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39" name="Rectangle 11"/>
          <p:cNvSpPr>
            <a:spLocks noChangeArrowheads="1"/>
          </p:cNvSpPr>
          <p:nvPr/>
        </p:nvSpPr>
        <p:spPr bwMode="auto">
          <a:xfrm>
            <a:off x="5578475" y="3352800"/>
            <a:ext cx="386325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200" b="1" i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2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40" name="Line 12"/>
          <p:cNvSpPr>
            <a:spLocks noChangeShapeType="1"/>
          </p:cNvSpPr>
          <p:nvPr/>
        </p:nvSpPr>
        <p:spPr bwMode="auto">
          <a:xfrm>
            <a:off x="5776913" y="3200400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41" name="Line 13"/>
          <p:cNvSpPr>
            <a:spLocks noChangeShapeType="1"/>
          </p:cNvSpPr>
          <p:nvPr/>
        </p:nvSpPr>
        <p:spPr bwMode="auto">
          <a:xfrm>
            <a:off x="6781800" y="3200400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42" name="Rectangle 14"/>
          <p:cNvSpPr>
            <a:spLocks noChangeArrowheads="1"/>
          </p:cNvSpPr>
          <p:nvPr/>
        </p:nvSpPr>
        <p:spPr bwMode="auto">
          <a:xfrm>
            <a:off x="6588637" y="3352800"/>
            <a:ext cx="386325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200" b="1" i="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200" b="1" i="0" baseline="-25000" dirty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43" name="Rectangle 15"/>
          <p:cNvSpPr>
            <a:spLocks noChangeArrowheads="1"/>
          </p:cNvSpPr>
          <p:nvPr/>
        </p:nvSpPr>
        <p:spPr bwMode="auto">
          <a:xfrm>
            <a:off x="6629400" y="2209800"/>
            <a:ext cx="982642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200" b="1" i="0">
                <a:latin typeface="Arial" panose="020B0604020202020204" pitchFamily="34" charset="0"/>
                <a:cs typeface="Arial" panose="020B0604020202020204" pitchFamily="34" charset="0"/>
              </a:rPr>
              <a:t>H-</a:t>
            </a:r>
            <a:r>
              <a:rPr lang="en-US" altLang="en-US" sz="2200" b="1" i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200" b="1" i="0">
                <a:latin typeface="Arial" panose="020B0604020202020204" pitchFamily="34" charset="0"/>
                <a:cs typeface="Arial" panose="020B0604020202020204" pitchFamily="34" charset="0"/>
              </a:rPr>
              <a:t>-H</a:t>
            </a:r>
            <a:endParaRPr lang="en-US" altLang="en-US" sz="22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44" name="Line 16"/>
          <p:cNvSpPr>
            <a:spLocks noChangeShapeType="1"/>
          </p:cNvSpPr>
          <p:nvPr/>
        </p:nvSpPr>
        <p:spPr bwMode="auto">
          <a:xfrm>
            <a:off x="7148513" y="26177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45" name="Rectangle 17"/>
          <p:cNvSpPr>
            <a:spLocks noChangeArrowheads="1"/>
          </p:cNvSpPr>
          <p:nvPr/>
        </p:nvSpPr>
        <p:spPr bwMode="auto">
          <a:xfrm>
            <a:off x="6950075" y="1600200"/>
            <a:ext cx="386325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200" b="1" i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2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46" name="Line 18"/>
          <p:cNvSpPr>
            <a:spLocks noChangeShapeType="1"/>
          </p:cNvSpPr>
          <p:nvPr/>
        </p:nvSpPr>
        <p:spPr bwMode="auto">
          <a:xfrm>
            <a:off x="7148513" y="20081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47" name="Text Box 19"/>
          <p:cNvSpPr txBox="1">
            <a:spLocks noChangeArrowheads="1"/>
          </p:cNvSpPr>
          <p:nvPr/>
        </p:nvSpPr>
        <p:spPr bwMode="auto">
          <a:xfrm>
            <a:off x="4876800" y="4191000"/>
            <a:ext cx="3657600" cy="177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30000"/>
              </a:spcAft>
            </a:pPr>
            <a:r>
              <a:rPr lang="en-US" altLang="en-US" b="1" i="0" u="sng" dirty="0">
                <a:latin typeface="Candara" panose="020E0502030303020204" pitchFamily="34" charset="0"/>
              </a:rPr>
              <a:t>CBCANH</a:t>
            </a:r>
          </a:p>
          <a:p>
            <a:pPr algn="l">
              <a:spcAft>
                <a:spcPct val="30000"/>
              </a:spcAft>
              <a:buFont typeface="Wingdings" charset="2"/>
              <a:buChar char="Ø"/>
            </a:pPr>
            <a:r>
              <a:rPr lang="en-US" altLang="en-US" sz="2000" b="1" i="0" dirty="0">
                <a:latin typeface="Candara" panose="020E0502030303020204" pitchFamily="34" charset="0"/>
              </a:rPr>
              <a:t>CB and CA(t</a:t>
            </a:r>
            <a:r>
              <a:rPr lang="en-US" altLang="en-US" sz="2000" b="1" i="0" baseline="-8000" dirty="0">
                <a:latin typeface="Candara" panose="020E0502030303020204" pitchFamily="34" charset="0"/>
              </a:rPr>
              <a:t>1</a:t>
            </a:r>
            <a:r>
              <a:rPr lang="en-US" altLang="en-US" sz="2000" b="1" i="0" dirty="0">
                <a:latin typeface="Candara" panose="020E0502030303020204" pitchFamily="34" charset="0"/>
              </a:rPr>
              <a:t>), N(t</a:t>
            </a:r>
            <a:r>
              <a:rPr lang="en-US" altLang="en-US" sz="2000" b="1" i="0" baseline="-8000" dirty="0">
                <a:latin typeface="Candara" panose="020E0502030303020204" pitchFamily="34" charset="0"/>
              </a:rPr>
              <a:t>2</a:t>
            </a:r>
            <a:r>
              <a:rPr lang="en-US" altLang="en-US" sz="2000" b="1" i="0" dirty="0">
                <a:latin typeface="Candara" panose="020E0502030303020204" pitchFamily="34" charset="0"/>
              </a:rPr>
              <a:t>), H(t</a:t>
            </a:r>
            <a:r>
              <a:rPr lang="en-US" altLang="en-US" sz="2000" b="1" i="0" baseline="-8000" dirty="0">
                <a:latin typeface="Candara" panose="020E0502030303020204" pitchFamily="34" charset="0"/>
              </a:rPr>
              <a:t>3</a:t>
            </a:r>
            <a:r>
              <a:rPr lang="en-US" altLang="en-US" sz="2000" b="1" i="0" dirty="0">
                <a:latin typeface="Candara" panose="020E0502030303020204" pitchFamily="34" charset="0"/>
              </a:rPr>
              <a:t>)</a:t>
            </a:r>
          </a:p>
          <a:p>
            <a:pPr algn="l">
              <a:spcAft>
                <a:spcPct val="30000"/>
              </a:spcAft>
              <a:buFont typeface="Wingdings" charset="2"/>
              <a:buChar char="Ø"/>
            </a:pPr>
            <a:r>
              <a:rPr lang="en-US" altLang="en-US" sz="2000" b="1" i="0" dirty="0">
                <a:latin typeface="Candara" panose="020E0502030303020204" pitchFamily="34" charset="0"/>
              </a:rPr>
              <a:t>Mixing from </a:t>
            </a:r>
            <a:r>
              <a:rPr lang="en-US" altLang="en-US" sz="2000" b="1" i="0" dirty="0" err="1">
                <a:solidFill>
                  <a:schemeClr val="accent2"/>
                </a:solidFill>
                <a:latin typeface="Candara" panose="020E0502030303020204" pitchFamily="34" charset="0"/>
              </a:rPr>
              <a:t>N</a:t>
            </a:r>
            <a:r>
              <a:rPr lang="en-US" altLang="en-US" sz="2000" b="1" i="0" dirty="0" err="1">
                <a:solidFill>
                  <a:schemeClr val="accent2"/>
                </a:solidFill>
                <a:latin typeface="Candara" panose="020E0502030303020204" pitchFamily="34" charset="0"/>
                <a:sym typeface="Symbol" charset="2"/>
              </a:rPr>
              <a:t></a:t>
            </a:r>
            <a:r>
              <a:rPr lang="en-US" altLang="en-US" sz="2000" b="1" i="0" dirty="0" err="1">
                <a:solidFill>
                  <a:schemeClr val="accent2"/>
                </a:solidFill>
                <a:latin typeface="Candara" panose="020E0502030303020204" pitchFamily="34" charset="0"/>
              </a:rPr>
              <a:t>Ca</a:t>
            </a:r>
            <a:r>
              <a:rPr lang="en-US" altLang="en-US" sz="2000" b="1" i="0" dirty="0">
                <a:latin typeface="Candara" panose="020E0502030303020204" pitchFamily="34" charset="0"/>
              </a:rPr>
              <a:t> occurs over 1 bond to same Ca and over 2 bonds to adjacent Ca </a:t>
            </a:r>
          </a:p>
        </p:txBody>
      </p:sp>
      <p:sp>
        <p:nvSpPr>
          <p:cNvPr id="252948" name="Arc 20"/>
          <p:cNvSpPr>
            <a:spLocks/>
          </p:cNvSpPr>
          <p:nvPr/>
        </p:nvSpPr>
        <p:spPr bwMode="auto">
          <a:xfrm>
            <a:off x="6781800" y="2590800"/>
            <a:ext cx="306388" cy="304800"/>
          </a:xfrm>
          <a:custGeom>
            <a:avLst/>
            <a:gdLst>
              <a:gd name="G0" fmla="+- 21436 0 0"/>
              <a:gd name="G1" fmla="+- 21600 0 0"/>
              <a:gd name="G2" fmla="+- 21600 0 0"/>
              <a:gd name="T0" fmla="*/ 0 w 43036"/>
              <a:gd name="T1" fmla="*/ 18940 h 25460"/>
              <a:gd name="T2" fmla="*/ 42688 w 43036"/>
              <a:gd name="T3" fmla="*/ 25460 h 25460"/>
              <a:gd name="T4" fmla="*/ 21436 w 43036"/>
              <a:gd name="T5" fmla="*/ 21600 h 25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36" h="25460" fill="none" extrusionOk="0">
                <a:moveTo>
                  <a:pt x="0" y="18940"/>
                </a:moveTo>
                <a:cubicBezTo>
                  <a:pt x="1342" y="8122"/>
                  <a:pt x="10535" y="-1"/>
                  <a:pt x="21436" y="0"/>
                </a:cubicBezTo>
                <a:cubicBezTo>
                  <a:pt x="33365" y="0"/>
                  <a:pt x="43036" y="9670"/>
                  <a:pt x="43036" y="21600"/>
                </a:cubicBezTo>
                <a:cubicBezTo>
                  <a:pt x="43036" y="22894"/>
                  <a:pt x="42919" y="24186"/>
                  <a:pt x="42688" y="25460"/>
                </a:cubicBezTo>
              </a:path>
              <a:path w="43036" h="25460" stroke="0" extrusionOk="0">
                <a:moveTo>
                  <a:pt x="0" y="18940"/>
                </a:moveTo>
                <a:cubicBezTo>
                  <a:pt x="1342" y="8122"/>
                  <a:pt x="10535" y="-1"/>
                  <a:pt x="21436" y="0"/>
                </a:cubicBezTo>
                <a:cubicBezTo>
                  <a:pt x="33365" y="0"/>
                  <a:pt x="43036" y="9670"/>
                  <a:pt x="43036" y="21600"/>
                </a:cubicBezTo>
                <a:cubicBezTo>
                  <a:pt x="43036" y="22894"/>
                  <a:pt x="42919" y="24186"/>
                  <a:pt x="42688" y="25460"/>
                </a:cubicBezTo>
                <a:lnTo>
                  <a:pt x="21436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49" name="Arc 21"/>
          <p:cNvSpPr>
            <a:spLocks/>
          </p:cNvSpPr>
          <p:nvPr/>
        </p:nvSpPr>
        <p:spPr bwMode="auto">
          <a:xfrm flipH="1">
            <a:off x="5867400" y="2546350"/>
            <a:ext cx="838200" cy="317500"/>
          </a:xfrm>
          <a:custGeom>
            <a:avLst/>
            <a:gdLst>
              <a:gd name="G0" fmla="+- 21494 0 0"/>
              <a:gd name="G1" fmla="+- 21600 0 0"/>
              <a:gd name="G2" fmla="+- 21600 0 0"/>
              <a:gd name="T0" fmla="*/ 0 w 43094"/>
              <a:gd name="T1" fmla="*/ 19464 h 22498"/>
              <a:gd name="T2" fmla="*/ 43075 w 43094"/>
              <a:gd name="T3" fmla="*/ 22498 h 22498"/>
              <a:gd name="T4" fmla="*/ 21494 w 43094"/>
              <a:gd name="T5" fmla="*/ 21600 h 22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94" h="22498" fill="none" extrusionOk="0">
                <a:moveTo>
                  <a:pt x="-1" y="19463"/>
                </a:moveTo>
                <a:cubicBezTo>
                  <a:pt x="1097" y="8416"/>
                  <a:pt x="10391" y="-1"/>
                  <a:pt x="21494" y="0"/>
                </a:cubicBezTo>
                <a:cubicBezTo>
                  <a:pt x="33423" y="0"/>
                  <a:pt x="43094" y="9670"/>
                  <a:pt x="43094" y="21600"/>
                </a:cubicBezTo>
                <a:cubicBezTo>
                  <a:pt x="43094" y="21899"/>
                  <a:pt x="43087" y="22198"/>
                  <a:pt x="43075" y="22498"/>
                </a:cubicBezTo>
              </a:path>
              <a:path w="43094" h="22498" stroke="0" extrusionOk="0">
                <a:moveTo>
                  <a:pt x="-1" y="19463"/>
                </a:moveTo>
                <a:cubicBezTo>
                  <a:pt x="1097" y="8416"/>
                  <a:pt x="10391" y="-1"/>
                  <a:pt x="21494" y="0"/>
                </a:cubicBezTo>
                <a:cubicBezTo>
                  <a:pt x="33423" y="0"/>
                  <a:pt x="43094" y="9670"/>
                  <a:pt x="43094" y="21600"/>
                </a:cubicBezTo>
                <a:cubicBezTo>
                  <a:pt x="43094" y="21899"/>
                  <a:pt x="43087" y="22198"/>
                  <a:pt x="43075" y="22498"/>
                </a:cubicBezTo>
                <a:lnTo>
                  <a:pt x="21494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50" name="Rectangle 22"/>
          <p:cNvSpPr>
            <a:spLocks noChangeArrowheads="1"/>
          </p:cNvSpPr>
          <p:nvPr/>
        </p:nvSpPr>
        <p:spPr bwMode="auto">
          <a:xfrm>
            <a:off x="990600" y="2771775"/>
            <a:ext cx="294311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-N-</a:t>
            </a:r>
            <a:r>
              <a:rPr lang="en-US" altLang="en-US" sz="2400" b="1" i="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400" b="1" i="0" baseline="-2000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="1" i="0" dirty="0">
                <a:solidFill>
                  <a:srgbClr val="DDD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</a:t>
            </a:r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2400" b="1" i="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2400" b="1" i="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400" b="1" i="0" baseline="-2000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-C</a:t>
            </a:r>
            <a:r>
              <a:rPr lang="en-US" altLang="en-US" sz="2400" b="1" i="0" dirty="0">
                <a:solidFill>
                  <a:srgbClr val="DDD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52951" name="Line 23"/>
          <p:cNvSpPr>
            <a:spLocks noChangeShapeType="1"/>
          </p:cNvSpPr>
          <p:nvPr/>
        </p:nvSpPr>
        <p:spPr bwMode="auto">
          <a:xfrm>
            <a:off x="1271588" y="31765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52" name="Rectangle 24"/>
          <p:cNvSpPr>
            <a:spLocks noChangeArrowheads="1"/>
          </p:cNvSpPr>
          <p:nvPr/>
        </p:nvSpPr>
        <p:spPr bwMode="auto">
          <a:xfrm>
            <a:off x="1066800" y="3355975"/>
            <a:ext cx="40556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400" b="1" i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4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53" name="Rectangle 25"/>
          <p:cNvSpPr>
            <a:spLocks noChangeArrowheads="1"/>
          </p:cNvSpPr>
          <p:nvPr/>
        </p:nvSpPr>
        <p:spPr bwMode="auto">
          <a:xfrm>
            <a:off x="1066800" y="2209800"/>
            <a:ext cx="105638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400" b="1" i="0">
                <a:latin typeface="Arial" panose="020B0604020202020204" pitchFamily="34" charset="0"/>
                <a:cs typeface="Arial" panose="020B0604020202020204" pitchFamily="34" charset="0"/>
              </a:rPr>
              <a:t>H-</a:t>
            </a:r>
            <a:r>
              <a:rPr lang="en-US" altLang="en-US" sz="2400" b="1" i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400" b="1" i="0">
                <a:latin typeface="Arial" panose="020B0604020202020204" pitchFamily="34" charset="0"/>
                <a:cs typeface="Arial" panose="020B0604020202020204" pitchFamily="34" charset="0"/>
              </a:rPr>
              <a:t>-H</a:t>
            </a:r>
            <a:endParaRPr lang="en-US" altLang="en-US" sz="24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54" name="Line 26"/>
          <p:cNvSpPr>
            <a:spLocks noChangeShapeType="1"/>
          </p:cNvSpPr>
          <p:nvPr/>
        </p:nvSpPr>
        <p:spPr bwMode="auto">
          <a:xfrm>
            <a:off x="1585913" y="26177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55" name="Line 27"/>
          <p:cNvSpPr>
            <a:spLocks noChangeShapeType="1"/>
          </p:cNvSpPr>
          <p:nvPr/>
        </p:nvSpPr>
        <p:spPr bwMode="auto">
          <a:xfrm>
            <a:off x="2947988" y="31765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56" name="Rectangle 28"/>
          <p:cNvSpPr>
            <a:spLocks noChangeArrowheads="1"/>
          </p:cNvSpPr>
          <p:nvPr/>
        </p:nvSpPr>
        <p:spPr bwMode="auto">
          <a:xfrm>
            <a:off x="2743200" y="3355975"/>
            <a:ext cx="40556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400" b="1" i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4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57" name="Rectangle 29"/>
          <p:cNvSpPr>
            <a:spLocks noChangeArrowheads="1"/>
          </p:cNvSpPr>
          <p:nvPr/>
        </p:nvSpPr>
        <p:spPr bwMode="auto">
          <a:xfrm>
            <a:off x="1387475" y="1600200"/>
            <a:ext cx="40556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400" b="1" i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4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58" name="Line 30"/>
          <p:cNvSpPr>
            <a:spLocks noChangeShapeType="1"/>
          </p:cNvSpPr>
          <p:nvPr/>
        </p:nvSpPr>
        <p:spPr bwMode="auto">
          <a:xfrm>
            <a:off x="1585913" y="20081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59" name="Rectangle 31"/>
          <p:cNvSpPr>
            <a:spLocks noChangeArrowheads="1"/>
          </p:cNvSpPr>
          <p:nvPr/>
        </p:nvSpPr>
        <p:spPr bwMode="auto">
          <a:xfrm>
            <a:off x="1387475" y="3352800"/>
            <a:ext cx="40556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400" b="1" i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4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60" name="Line 32"/>
          <p:cNvSpPr>
            <a:spLocks noChangeShapeType="1"/>
          </p:cNvSpPr>
          <p:nvPr/>
        </p:nvSpPr>
        <p:spPr bwMode="auto">
          <a:xfrm>
            <a:off x="1585913" y="3200400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61" name="Line 33"/>
          <p:cNvSpPr>
            <a:spLocks noChangeShapeType="1"/>
          </p:cNvSpPr>
          <p:nvPr/>
        </p:nvSpPr>
        <p:spPr bwMode="auto">
          <a:xfrm>
            <a:off x="2603445" y="3200400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62" name="Rectangle 34"/>
          <p:cNvSpPr>
            <a:spLocks noChangeArrowheads="1"/>
          </p:cNvSpPr>
          <p:nvPr/>
        </p:nvSpPr>
        <p:spPr bwMode="auto">
          <a:xfrm>
            <a:off x="2400664" y="3352800"/>
            <a:ext cx="40556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en-US" sz="2400" b="1" i="0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400" b="1" i="0" baseline="-25000" dirty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63" name="Rectangle 35"/>
          <p:cNvSpPr>
            <a:spLocks noChangeArrowheads="1"/>
          </p:cNvSpPr>
          <p:nvPr/>
        </p:nvSpPr>
        <p:spPr bwMode="auto">
          <a:xfrm>
            <a:off x="2438400" y="2209800"/>
            <a:ext cx="105638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400" b="1" i="0">
                <a:latin typeface="Arial" panose="020B0604020202020204" pitchFamily="34" charset="0"/>
                <a:cs typeface="Arial" panose="020B0604020202020204" pitchFamily="34" charset="0"/>
              </a:rPr>
              <a:t>H-</a:t>
            </a:r>
            <a:r>
              <a:rPr lang="en-US" altLang="en-US" sz="2400" b="1" i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400" b="1" i="0">
                <a:latin typeface="Arial" panose="020B0604020202020204" pitchFamily="34" charset="0"/>
                <a:cs typeface="Arial" panose="020B0604020202020204" pitchFamily="34" charset="0"/>
              </a:rPr>
              <a:t>-H</a:t>
            </a:r>
            <a:endParaRPr lang="en-US" altLang="en-US" sz="24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64" name="Line 36"/>
          <p:cNvSpPr>
            <a:spLocks noChangeShapeType="1"/>
          </p:cNvSpPr>
          <p:nvPr/>
        </p:nvSpPr>
        <p:spPr bwMode="auto">
          <a:xfrm>
            <a:off x="2957513" y="26177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65" name="Rectangle 37"/>
          <p:cNvSpPr>
            <a:spLocks noChangeArrowheads="1"/>
          </p:cNvSpPr>
          <p:nvPr/>
        </p:nvSpPr>
        <p:spPr bwMode="auto">
          <a:xfrm>
            <a:off x="2759075" y="1600200"/>
            <a:ext cx="40556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400" b="1" i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altLang="en-US" sz="2400" b="1" i="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66" name="Line 38"/>
          <p:cNvSpPr>
            <a:spLocks noChangeShapeType="1"/>
          </p:cNvSpPr>
          <p:nvPr/>
        </p:nvSpPr>
        <p:spPr bwMode="auto">
          <a:xfrm>
            <a:off x="2957513" y="2008188"/>
            <a:ext cx="0" cy="206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67" name="Text Box 39"/>
          <p:cNvSpPr txBox="1">
            <a:spLocks noChangeArrowheads="1"/>
          </p:cNvSpPr>
          <p:nvPr/>
        </p:nvSpPr>
        <p:spPr bwMode="auto">
          <a:xfrm>
            <a:off x="685800" y="4191000"/>
            <a:ext cx="3657600" cy="177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30000"/>
              </a:spcAft>
            </a:pPr>
            <a:r>
              <a:rPr lang="en-US" altLang="en-US" b="1" i="0" u="sng" dirty="0">
                <a:latin typeface="Candara" panose="020E0502030303020204" pitchFamily="34" charset="0"/>
              </a:rPr>
              <a:t>HNCACB</a:t>
            </a:r>
          </a:p>
          <a:p>
            <a:pPr algn="l">
              <a:spcAft>
                <a:spcPct val="30000"/>
              </a:spcAft>
              <a:buFont typeface="Wingdings" charset="2"/>
              <a:buChar char="Ø"/>
            </a:pPr>
            <a:r>
              <a:rPr lang="en-US" altLang="en-US" sz="2000" b="1" i="0" dirty="0">
                <a:latin typeface="Candara" panose="020E0502030303020204" pitchFamily="34" charset="0"/>
              </a:rPr>
              <a:t>H(t</a:t>
            </a:r>
            <a:r>
              <a:rPr lang="en-US" altLang="en-US" sz="2000" b="1" i="0" baseline="-8000" dirty="0">
                <a:latin typeface="Candara" panose="020E0502030303020204" pitchFamily="34" charset="0"/>
              </a:rPr>
              <a:t>3</a:t>
            </a:r>
            <a:r>
              <a:rPr lang="en-US" altLang="en-US" sz="2000" b="1" i="0" dirty="0">
                <a:latin typeface="Candara" panose="020E0502030303020204" pitchFamily="34" charset="0"/>
              </a:rPr>
              <a:t>), N(t</a:t>
            </a:r>
            <a:r>
              <a:rPr lang="en-US" altLang="en-US" sz="2000" b="1" i="0" baseline="-8000" dirty="0">
                <a:latin typeface="Candara" panose="020E0502030303020204" pitchFamily="34" charset="0"/>
              </a:rPr>
              <a:t>2</a:t>
            </a:r>
            <a:r>
              <a:rPr lang="en-US" altLang="en-US" sz="2000" b="1" i="0" dirty="0">
                <a:latin typeface="Candara" panose="020E0502030303020204" pitchFamily="34" charset="0"/>
              </a:rPr>
              <a:t>), CA and CB(t</a:t>
            </a:r>
            <a:r>
              <a:rPr lang="en-US" altLang="en-US" sz="2000" b="1" i="0" baseline="-8000" dirty="0">
                <a:latin typeface="Candara" panose="020E0502030303020204" pitchFamily="34" charset="0"/>
              </a:rPr>
              <a:t>1</a:t>
            </a:r>
            <a:r>
              <a:rPr lang="en-US" altLang="en-US" sz="2000" b="1" i="0" dirty="0">
                <a:latin typeface="Candara" panose="020E0502030303020204" pitchFamily="34" charset="0"/>
              </a:rPr>
              <a:t>)</a:t>
            </a:r>
          </a:p>
          <a:p>
            <a:pPr algn="l">
              <a:spcAft>
                <a:spcPct val="30000"/>
              </a:spcAft>
              <a:buFont typeface="Wingdings" charset="2"/>
              <a:buChar char="Ø"/>
            </a:pPr>
            <a:r>
              <a:rPr lang="en-US" altLang="en-US" sz="2000" b="1" i="0" dirty="0">
                <a:latin typeface="Candara" panose="020E0502030303020204" pitchFamily="34" charset="0"/>
              </a:rPr>
              <a:t>Mixing from </a:t>
            </a:r>
            <a:r>
              <a:rPr lang="en-US" altLang="en-US" sz="2000" b="1" i="0" dirty="0" err="1">
                <a:solidFill>
                  <a:schemeClr val="accent2"/>
                </a:solidFill>
                <a:latin typeface="Candara" panose="020E0502030303020204" pitchFamily="34" charset="0"/>
              </a:rPr>
              <a:t>N</a:t>
            </a:r>
            <a:r>
              <a:rPr lang="en-US" altLang="en-US" sz="2000" b="1" i="0" dirty="0" err="1">
                <a:solidFill>
                  <a:schemeClr val="accent2"/>
                </a:solidFill>
                <a:latin typeface="Candara" panose="020E0502030303020204" pitchFamily="34" charset="0"/>
                <a:sym typeface="Symbol" charset="2"/>
              </a:rPr>
              <a:t></a:t>
            </a:r>
            <a:r>
              <a:rPr lang="en-US" altLang="en-US" sz="2000" b="1" i="0" dirty="0" err="1">
                <a:solidFill>
                  <a:schemeClr val="accent2"/>
                </a:solidFill>
                <a:latin typeface="Candara" panose="020E0502030303020204" pitchFamily="34" charset="0"/>
              </a:rPr>
              <a:t>Ca</a:t>
            </a:r>
            <a:r>
              <a:rPr lang="en-US" altLang="en-US" sz="2000" b="1" i="0" dirty="0">
                <a:latin typeface="Candara" panose="020E0502030303020204" pitchFamily="34" charset="0"/>
              </a:rPr>
              <a:t> occurs over 1 bond to same Ca and over 2 bonds to adjacent Ca </a:t>
            </a:r>
          </a:p>
        </p:txBody>
      </p:sp>
      <p:sp>
        <p:nvSpPr>
          <p:cNvPr id="252968" name="Arc 40"/>
          <p:cNvSpPr>
            <a:spLocks/>
          </p:cNvSpPr>
          <p:nvPr/>
        </p:nvSpPr>
        <p:spPr bwMode="auto">
          <a:xfrm flipH="1">
            <a:off x="2590800" y="2590800"/>
            <a:ext cx="306388" cy="304800"/>
          </a:xfrm>
          <a:custGeom>
            <a:avLst/>
            <a:gdLst>
              <a:gd name="G0" fmla="+- 21436 0 0"/>
              <a:gd name="G1" fmla="+- 21600 0 0"/>
              <a:gd name="G2" fmla="+- 21600 0 0"/>
              <a:gd name="T0" fmla="*/ 0 w 43036"/>
              <a:gd name="T1" fmla="*/ 18940 h 25460"/>
              <a:gd name="T2" fmla="*/ 42688 w 43036"/>
              <a:gd name="T3" fmla="*/ 25460 h 25460"/>
              <a:gd name="T4" fmla="*/ 21436 w 43036"/>
              <a:gd name="T5" fmla="*/ 21600 h 25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36" h="25460" fill="none" extrusionOk="0">
                <a:moveTo>
                  <a:pt x="0" y="18940"/>
                </a:moveTo>
                <a:cubicBezTo>
                  <a:pt x="1342" y="8122"/>
                  <a:pt x="10535" y="-1"/>
                  <a:pt x="21436" y="0"/>
                </a:cubicBezTo>
                <a:cubicBezTo>
                  <a:pt x="33365" y="0"/>
                  <a:pt x="43036" y="9670"/>
                  <a:pt x="43036" y="21600"/>
                </a:cubicBezTo>
                <a:cubicBezTo>
                  <a:pt x="43036" y="22894"/>
                  <a:pt x="42919" y="24186"/>
                  <a:pt x="42688" y="25460"/>
                </a:cubicBezTo>
              </a:path>
              <a:path w="43036" h="25460" stroke="0" extrusionOk="0">
                <a:moveTo>
                  <a:pt x="0" y="18940"/>
                </a:moveTo>
                <a:cubicBezTo>
                  <a:pt x="1342" y="8122"/>
                  <a:pt x="10535" y="-1"/>
                  <a:pt x="21436" y="0"/>
                </a:cubicBezTo>
                <a:cubicBezTo>
                  <a:pt x="33365" y="0"/>
                  <a:pt x="43036" y="9670"/>
                  <a:pt x="43036" y="21600"/>
                </a:cubicBezTo>
                <a:cubicBezTo>
                  <a:pt x="43036" y="22894"/>
                  <a:pt x="42919" y="24186"/>
                  <a:pt x="42688" y="25460"/>
                </a:cubicBezTo>
                <a:lnTo>
                  <a:pt x="21436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69" name="Arc 41"/>
          <p:cNvSpPr>
            <a:spLocks/>
          </p:cNvSpPr>
          <p:nvPr/>
        </p:nvSpPr>
        <p:spPr bwMode="auto">
          <a:xfrm>
            <a:off x="1760538" y="2546350"/>
            <a:ext cx="838200" cy="317500"/>
          </a:xfrm>
          <a:custGeom>
            <a:avLst/>
            <a:gdLst>
              <a:gd name="G0" fmla="+- 21494 0 0"/>
              <a:gd name="G1" fmla="+- 21600 0 0"/>
              <a:gd name="G2" fmla="+- 21600 0 0"/>
              <a:gd name="T0" fmla="*/ 0 w 43094"/>
              <a:gd name="T1" fmla="*/ 19464 h 22498"/>
              <a:gd name="T2" fmla="*/ 43075 w 43094"/>
              <a:gd name="T3" fmla="*/ 22498 h 22498"/>
              <a:gd name="T4" fmla="*/ 21494 w 43094"/>
              <a:gd name="T5" fmla="*/ 21600 h 22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94" h="22498" fill="none" extrusionOk="0">
                <a:moveTo>
                  <a:pt x="-1" y="19463"/>
                </a:moveTo>
                <a:cubicBezTo>
                  <a:pt x="1097" y="8416"/>
                  <a:pt x="10391" y="-1"/>
                  <a:pt x="21494" y="0"/>
                </a:cubicBezTo>
                <a:cubicBezTo>
                  <a:pt x="33423" y="0"/>
                  <a:pt x="43094" y="9670"/>
                  <a:pt x="43094" y="21600"/>
                </a:cubicBezTo>
                <a:cubicBezTo>
                  <a:pt x="43094" y="21899"/>
                  <a:pt x="43087" y="22198"/>
                  <a:pt x="43075" y="22498"/>
                </a:cubicBezTo>
              </a:path>
              <a:path w="43094" h="22498" stroke="0" extrusionOk="0">
                <a:moveTo>
                  <a:pt x="-1" y="19463"/>
                </a:moveTo>
                <a:cubicBezTo>
                  <a:pt x="1097" y="8416"/>
                  <a:pt x="10391" y="-1"/>
                  <a:pt x="21494" y="0"/>
                </a:cubicBezTo>
                <a:cubicBezTo>
                  <a:pt x="33423" y="0"/>
                  <a:pt x="43094" y="9670"/>
                  <a:pt x="43094" y="21600"/>
                </a:cubicBezTo>
                <a:cubicBezTo>
                  <a:pt x="43094" y="21899"/>
                  <a:pt x="43087" y="22198"/>
                  <a:pt x="43075" y="22498"/>
                </a:cubicBezTo>
                <a:lnTo>
                  <a:pt x="21494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70" name="Rectangle 4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sz="4400" b="1" dirty="0">
                <a:solidFill>
                  <a:schemeClr val="tx1"/>
                </a:solidFill>
              </a:rPr>
              <a:t>Equivalent Experiments</a:t>
            </a:r>
            <a:br>
              <a:rPr lang="en-US" altLang="en-US" sz="4400" b="1" dirty="0">
                <a:solidFill>
                  <a:schemeClr val="tx1"/>
                </a:solidFill>
              </a:rPr>
            </a:br>
            <a:r>
              <a:rPr lang="en-US" altLang="en-US" sz="3200" b="1" i="1" dirty="0">
                <a:solidFill>
                  <a:schemeClr val="tx1"/>
                </a:solidFill>
              </a:rPr>
              <a:t>Can be run in either direction</a:t>
            </a:r>
          </a:p>
        </p:txBody>
      </p:sp>
      <p:sp>
        <p:nvSpPr>
          <p:cNvPr id="252971" name="Arc 43"/>
          <p:cNvSpPr>
            <a:spLocks/>
          </p:cNvSpPr>
          <p:nvPr/>
        </p:nvSpPr>
        <p:spPr bwMode="auto">
          <a:xfrm rot="1776667">
            <a:off x="1760538" y="2203450"/>
            <a:ext cx="982662" cy="441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521 w 43200"/>
              <a:gd name="T1" fmla="*/ 26317 h 26317"/>
              <a:gd name="T2" fmla="*/ 43171 w 43200"/>
              <a:gd name="T3" fmla="*/ 22721 h 26317"/>
              <a:gd name="T4" fmla="*/ 21600 w 43200"/>
              <a:gd name="T5" fmla="*/ 21600 h 26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6317" fill="none" extrusionOk="0">
                <a:moveTo>
                  <a:pt x="521" y="26316"/>
                </a:moveTo>
                <a:cubicBezTo>
                  <a:pt x="174" y="24768"/>
                  <a:pt x="0" y="2318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973"/>
                  <a:pt x="43190" y="22347"/>
                  <a:pt x="43170" y="22720"/>
                </a:cubicBezTo>
              </a:path>
              <a:path w="43200" h="26317" stroke="0" extrusionOk="0">
                <a:moveTo>
                  <a:pt x="521" y="26316"/>
                </a:moveTo>
                <a:cubicBezTo>
                  <a:pt x="174" y="24768"/>
                  <a:pt x="0" y="2318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973"/>
                  <a:pt x="43190" y="22347"/>
                  <a:pt x="43170" y="22720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72" name="Arc 44"/>
          <p:cNvSpPr>
            <a:spLocks/>
          </p:cNvSpPr>
          <p:nvPr/>
        </p:nvSpPr>
        <p:spPr bwMode="auto">
          <a:xfrm flipH="1">
            <a:off x="2590800" y="1981200"/>
            <a:ext cx="279400" cy="838200"/>
          </a:xfrm>
          <a:custGeom>
            <a:avLst/>
            <a:gdLst>
              <a:gd name="G0" fmla="+- 17961 0 0"/>
              <a:gd name="G1" fmla="+- 21600 0 0"/>
              <a:gd name="G2" fmla="+- 21600 0 0"/>
              <a:gd name="T0" fmla="*/ 0 w 39561"/>
              <a:gd name="T1" fmla="*/ 9602 h 25460"/>
              <a:gd name="T2" fmla="*/ 39213 w 39561"/>
              <a:gd name="T3" fmla="*/ 25460 h 25460"/>
              <a:gd name="T4" fmla="*/ 17961 w 39561"/>
              <a:gd name="T5" fmla="*/ 21600 h 25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561" h="25460" fill="none" extrusionOk="0">
                <a:moveTo>
                  <a:pt x="-1" y="9601"/>
                </a:moveTo>
                <a:cubicBezTo>
                  <a:pt x="4007" y="3602"/>
                  <a:pt x="10746" y="-1"/>
                  <a:pt x="17961" y="0"/>
                </a:cubicBezTo>
                <a:cubicBezTo>
                  <a:pt x="29890" y="0"/>
                  <a:pt x="39561" y="9670"/>
                  <a:pt x="39561" y="21600"/>
                </a:cubicBezTo>
                <a:cubicBezTo>
                  <a:pt x="39561" y="22894"/>
                  <a:pt x="39444" y="24186"/>
                  <a:pt x="39213" y="25460"/>
                </a:cubicBezTo>
              </a:path>
              <a:path w="39561" h="25460" stroke="0" extrusionOk="0">
                <a:moveTo>
                  <a:pt x="-1" y="9601"/>
                </a:moveTo>
                <a:cubicBezTo>
                  <a:pt x="4007" y="3602"/>
                  <a:pt x="10746" y="-1"/>
                  <a:pt x="17961" y="0"/>
                </a:cubicBezTo>
                <a:cubicBezTo>
                  <a:pt x="29890" y="0"/>
                  <a:pt x="39561" y="9670"/>
                  <a:pt x="39561" y="21600"/>
                </a:cubicBezTo>
                <a:cubicBezTo>
                  <a:pt x="39561" y="22894"/>
                  <a:pt x="39444" y="24186"/>
                  <a:pt x="39213" y="25460"/>
                </a:cubicBezTo>
                <a:lnTo>
                  <a:pt x="17961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triangle" w="med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73" name="Arc 45"/>
          <p:cNvSpPr>
            <a:spLocks/>
          </p:cNvSpPr>
          <p:nvPr/>
        </p:nvSpPr>
        <p:spPr bwMode="auto">
          <a:xfrm flipH="1">
            <a:off x="6781800" y="1905000"/>
            <a:ext cx="279400" cy="838200"/>
          </a:xfrm>
          <a:custGeom>
            <a:avLst/>
            <a:gdLst>
              <a:gd name="G0" fmla="+- 17961 0 0"/>
              <a:gd name="G1" fmla="+- 21600 0 0"/>
              <a:gd name="G2" fmla="+- 21600 0 0"/>
              <a:gd name="T0" fmla="*/ 0 w 39561"/>
              <a:gd name="T1" fmla="*/ 9602 h 25460"/>
              <a:gd name="T2" fmla="*/ 39213 w 39561"/>
              <a:gd name="T3" fmla="*/ 25460 h 25460"/>
              <a:gd name="T4" fmla="*/ 17961 w 39561"/>
              <a:gd name="T5" fmla="*/ 21600 h 25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561" h="25460" fill="none" extrusionOk="0">
                <a:moveTo>
                  <a:pt x="-1" y="9601"/>
                </a:moveTo>
                <a:cubicBezTo>
                  <a:pt x="4007" y="3602"/>
                  <a:pt x="10746" y="-1"/>
                  <a:pt x="17961" y="0"/>
                </a:cubicBezTo>
                <a:cubicBezTo>
                  <a:pt x="29890" y="0"/>
                  <a:pt x="39561" y="9670"/>
                  <a:pt x="39561" y="21600"/>
                </a:cubicBezTo>
                <a:cubicBezTo>
                  <a:pt x="39561" y="22894"/>
                  <a:pt x="39444" y="24186"/>
                  <a:pt x="39213" y="25460"/>
                </a:cubicBezTo>
              </a:path>
              <a:path w="39561" h="25460" stroke="0" extrusionOk="0">
                <a:moveTo>
                  <a:pt x="-1" y="9601"/>
                </a:moveTo>
                <a:cubicBezTo>
                  <a:pt x="4007" y="3602"/>
                  <a:pt x="10746" y="-1"/>
                  <a:pt x="17961" y="0"/>
                </a:cubicBezTo>
                <a:cubicBezTo>
                  <a:pt x="29890" y="0"/>
                  <a:pt x="39561" y="9670"/>
                  <a:pt x="39561" y="21600"/>
                </a:cubicBezTo>
                <a:cubicBezTo>
                  <a:pt x="39561" y="22894"/>
                  <a:pt x="39444" y="24186"/>
                  <a:pt x="39213" y="25460"/>
                </a:cubicBezTo>
                <a:lnTo>
                  <a:pt x="17961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med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74" name="Arc 46"/>
          <p:cNvSpPr>
            <a:spLocks/>
          </p:cNvSpPr>
          <p:nvPr/>
        </p:nvSpPr>
        <p:spPr bwMode="auto">
          <a:xfrm rot="1776667">
            <a:off x="5799138" y="2133600"/>
            <a:ext cx="982662" cy="441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521 w 43200"/>
              <a:gd name="T1" fmla="*/ 26317 h 26317"/>
              <a:gd name="T2" fmla="*/ 43171 w 43200"/>
              <a:gd name="T3" fmla="*/ 22721 h 26317"/>
              <a:gd name="T4" fmla="*/ 21600 w 43200"/>
              <a:gd name="T5" fmla="*/ 21600 h 26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6317" fill="none" extrusionOk="0">
                <a:moveTo>
                  <a:pt x="521" y="26316"/>
                </a:moveTo>
                <a:cubicBezTo>
                  <a:pt x="174" y="24768"/>
                  <a:pt x="0" y="2318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973"/>
                  <a:pt x="43190" y="22347"/>
                  <a:pt x="43170" y="22720"/>
                </a:cubicBezTo>
              </a:path>
              <a:path w="43200" h="26317" stroke="0" extrusionOk="0">
                <a:moveTo>
                  <a:pt x="521" y="26316"/>
                </a:moveTo>
                <a:cubicBezTo>
                  <a:pt x="174" y="24768"/>
                  <a:pt x="0" y="2318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973"/>
                  <a:pt x="43190" y="22347"/>
                  <a:pt x="43170" y="22720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7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assignment?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Associate a given signal/frequency back </a:t>
            </a:r>
            <a:r>
              <a:rPr lang="en-US" sz="2000" dirty="0">
                <a:solidFill>
                  <a:schemeClr val="accent2"/>
                </a:solidFill>
                <a:latin typeface="Candara" panose="020E0502030303020204" pitchFamily="34" charset="0"/>
              </a:rPr>
              <a:t>to the originating </a:t>
            </a:r>
            <a:r>
              <a:rPr lang="en-US" sz="200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spin</a:t>
            </a:r>
            <a:endParaRPr lang="en-US" sz="2000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81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Every atom with spin has a </a:t>
            </a:r>
            <a:r>
              <a:rPr lang="en-US" sz="3200" b="1" dirty="0" err="1" smtClean="0"/>
              <a:t>Larmor</a:t>
            </a:r>
            <a:r>
              <a:rPr lang="en-US" sz="3200" b="1" dirty="0" smtClean="0"/>
              <a:t> frequency</a:t>
            </a:r>
            <a:endParaRPr lang="en-US" sz="3200" b="1" dirty="0"/>
          </a:p>
        </p:txBody>
      </p:sp>
      <p:pic>
        <p:nvPicPr>
          <p:cNvPr id="4" name="Picture 4" descr="C:\Users\Aaron\My Dropbox\NMR\ubiquitin\ub_noesypr1d.pn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396" y="4740764"/>
            <a:ext cx="4114800" cy="170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391999" y="3445363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2091" y="3521563"/>
            <a:ext cx="1896096" cy="7039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Candara" panose="020E0502030303020204" pitchFamily="34" charset="0"/>
              </a:rPr>
              <a:t>Fourier Transform (FT)</a:t>
            </a:r>
          </a:p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Candara" panose="020E0502030303020204" pitchFamily="34" charset="0"/>
              </a:rPr>
              <a:t>Time </a:t>
            </a:r>
            <a:r>
              <a:rPr lang="en-US" sz="1400" dirty="0" smtClean="0">
                <a:latin typeface="Candara" panose="020E0502030303020204" pitchFamily="34" charset="0"/>
                <a:sym typeface="Wingdings" pitchFamily="2" charset="2"/>
              </a:rPr>
              <a:t> Frequency</a:t>
            </a:r>
            <a:endParaRPr lang="en-US" sz="1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22796" y="3611010"/>
                <a:ext cx="2389500" cy="5379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(</m:t>
                      </m:r>
                      <m:r>
                        <a:rPr lang="en-US" sz="1400" b="0" i="1" smtClean="0">
                          <a:latin typeface="Cambria Math"/>
                        </a:rPr>
                        <m:t>𝑝𝑝𝑚</m:t>
                      </m:r>
                      <m:r>
                        <a:rPr lang="en-US" sz="1400" b="0" i="1" smtClean="0">
                          <a:latin typeface="Cambria Math"/>
                        </a:rPr>
                        <m:t>)=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𝑅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𝑅</m:t>
                              </m:r>
                            </m:sub>
                          </m:sSub>
                        </m:den>
                      </m:f>
                      <m:r>
                        <a:rPr lang="en-US" sz="1400" i="1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796" y="3611010"/>
                <a:ext cx="2389500" cy="5379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10" descr="C:\Users\Aaron\My Dropbox\NMR\ubiquitin\ub1D_FID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004" y="1524000"/>
            <a:ext cx="4314196" cy="169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aron\Desktop\Gyroscope_precession.gif"/>
          <p:cNvPicPr>
            <a:picLocks noChangeAspect="1" noChangeArrowheads="1" noCrop="1"/>
          </p:cNvPicPr>
          <p:nvPr/>
        </p:nvPicPr>
        <p:blipFill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9088" y="3009901"/>
            <a:ext cx="1638299" cy="163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aron\Dropbox\NMR\Figures\backbone_plain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51522" y="1783149"/>
            <a:ext cx="2647149" cy="123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7204122" y="3049910"/>
            <a:ext cx="152400" cy="4389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204122" y="1809281"/>
            <a:ext cx="304800" cy="372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2297" y="1439949"/>
            <a:ext cx="776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‘X’ Hz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04122" y="3530318"/>
            <a:ext cx="778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‘Y’ Hz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4782278" y="4737299"/>
            <a:ext cx="4114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This frequency is a physical property of that atom – it is the same value no matter what experiment is run!</a:t>
            </a:r>
            <a:endParaRPr lang="en-US" altLang="en-US" sz="2400" b="1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10400" y="1371600"/>
            <a:ext cx="12954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971485" y="3007427"/>
            <a:ext cx="12954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153820" y="4029600"/>
            <a:ext cx="1657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Assignments!</a:t>
            </a:r>
            <a:endParaRPr lang="en-US" sz="2000" b="1" dirty="0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60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 animBg="1"/>
      <p:bldP spid="19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371600"/>
          </a:xfrm>
        </p:spPr>
        <p:txBody>
          <a:bodyPr/>
          <a:lstStyle/>
          <a:p>
            <a:pPr eaLnBrk="1" hangingPunct="1"/>
            <a:r>
              <a:rPr lang="en-US" altLang="en-US" sz="4400" b="1" dirty="0" smtClean="0"/>
              <a:t>Unique f</a:t>
            </a:r>
            <a:r>
              <a:rPr lang="en-US" altLang="en-US" sz="4400" b="1" dirty="0" smtClean="0">
                <a:solidFill>
                  <a:schemeClr val="tx1"/>
                </a:solidFill>
              </a:rPr>
              <a:t>eatures of each signal</a:t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3600" b="1" i="1" dirty="0" smtClean="0">
                <a:solidFill>
                  <a:schemeClr val="tx1"/>
                </a:solidFill>
              </a:rPr>
              <a:t>Chemical Shift &amp; </a:t>
            </a:r>
            <a:r>
              <a:rPr lang="en-US" altLang="en-US" sz="3600" b="1" i="1" dirty="0" err="1" smtClean="0">
                <a:solidFill>
                  <a:schemeClr val="tx1"/>
                </a:solidFill>
              </a:rPr>
              <a:t>Linewidth</a:t>
            </a:r>
            <a:endParaRPr lang="en-US" altLang="en-US" sz="3600" b="1" i="1" dirty="0" smtClean="0">
              <a:solidFill>
                <a:schemeClr val="tx1"/>
              </a:solidFill>
            </a:endParaRPr>
          </a:p>
        </p:txBody>
      </p:sp>
      <p:grpSp>
        <p:nvGrpSpPr>
          <p:cNvPr id="22531" name="Group 5"/>
          <p:cNvGrpSpPr>
            <a:grpSpLocks/>
          </p:cNvGrpSpPr>
          <p:nvPr/>
        </p:nvGrpSpPr>
        <p:grpSpPr bwMode="auto">
          <a:xfrm>
            <a:off x="914400" y="1676400"/>
            <a:ext cx="7239000" cy="3810000"/>
            <a:chOff x="864" y="1536"/>
            <a:chExt cx="4224" cy="2047"/>
          </a:xfrm>
        </p:grpSpPr>
        <p:pic>
          <p:nvPicPr>
            <p:cNvPr id="22533" name="Picture 3" descr="Figure2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1536"/>
              <a:ext cx="4224" cy="2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4" name="Rectangle 4"/>
            <p:cNvSpPr>
              <a:spLocks noChangeArrowheads="1"/>
            </p:cNvSpPr>
            <p:nvPr/>
          </p:nvSpPr>
          <p:spPr bwMode="auto">
            <a:xfrm>
              <a:off x="1008" y="1680"/>
              <a:ext cx="144" cy="1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08" charset="0"/>
                  <a:ea typeface="ＭＳ Ｐゴシック" pitchFamily="-108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304800" y="5607050"/>
            <a:ext cx="8610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accent2"/>
                </a:solidFill>
                <a:latin typeface="Candara" panose="020E0502030303020204" pitchFamily="34" charset="0"/>
              </a:rPr>
              <a:t>The exact resonance frequency (chemical </a:t>
            </a:r>
            <a:r>
              <a:rPr lang="en-US" altLang="en-US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shift) is determined</a:t>
            </a:r>
          </a:p>
          <a:p>
            <a:pPr eaLnBrk="1" hangingPunct="1"/>
            <a:r>
              <a:rPr lang="en-US" altLang="en-US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by </a:t>
            </a:r>
            <a:r>
              <a:rPr lang="en-US" altLang="en-US" dirty="0">
                <a:solidFill>
                  <a:schemeClr val="accent2"/>
                </a:solidFill>
                <a:latin typeface="Candara" panose="020E0502030303020204" pitchFamily="34" charset="0"/>
              </a:rPr>
              <a:t>the </a:t>
            </a:r>
            <a:r>
              <a:rPr lang="en-US" altLang="en-US" u="sng" dirty="0">
                <a:solidFill>
                  <a:schemeClr val="accent2"/>
                </a:solidFill>
                <a:latin typeface="Candara" panose="020E0502030303020204" pitchFamily="34" charset="0"/>
              </a:rPr>
              <a:t>electronic environment</a:t>
            </a:r>
            <a:r>
              <a:rPr lang="en-US" altLang="en-US" dirty="0">
                <a:solidFill>
                  <a:schemeClr val="accent2"/>
                </a:solidFill>
                <a:latin typeface="Candara" panose="020E0502030303020204" pitchFamily="34" charset="0"/>
              </a:rPr>
              <a:t> of the nucleus</a:t>
            </a:r>
          </a:p>
        </p:txBody>
      </p:sp>
    </p:spTree>
    <p:extLst>
      <p:ext uri="{BB962C8B-B14F-4D97-AF65-F5344CB8AC3E}">
        <p14:creationId xmlns:p14="http://schemas.microsoft.com/office/powerpoint/2010/main" val="414885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b="1" dirty="0" smtClean="0">
                <a:solidFill>
                  <a:schemeClr val="tx1"/>
                </a:solidFill>
              </a:rPr>
              <a:t>Critical features influence</a:t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4400" b="1" dirty="0" smtClean="0">
                <a:solidFill>
                  <a:schemeClr val="tx1"/>
                </a:solidFill>
              </a:rPr>
              <a:t>spin frequencies</a:t>
            </a:r>
          </a:p>
        </p:txBody>
      </p:sp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140855" y="2286000"/>
            <a:ext cx="8839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spcAft>
                <a:spcPct val="50000"/>
              </a:spcAft>
            </a:pPr>
            <a:r>
              <a:rPr lang="en-US" altLang="en-US" i="1" dirty="0" smtClean="0">
                <a:latin typeface="Candara" panose="020E0502030303020204" pitchFamily="34" charset="0"/>
              </a:rPr>
              <a:t>Spins start at a given frequency based on its gyromagnetic ratio</a:t>
            </a:r>
            <a:endParaRPr lang="en-US" altLang="en-US" i="1" dirty="0">
              <a:latin typeface="Candara" panose="020E0502030303020204" pitchFamily="34" charset="0"/>
            </a:endParaRPr>
          </a:p>
          <a:p>
            <a:pPr algn="l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latin typeface="Candara" panose="020E0502030303020204" pitchFamily="34" charset="0"/>
              </a:rPr>
              <a:t>Local chemical bonds influence resonance frequency</a:t>
            </a:r>
          </a:p>
          <a:p>
            <a:pPr algn="l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latin typeface="Candara" panose="020E0502030303020204" pitchFamily="34" charset="0"/>
              </a:rPr>
              <a:t>Sample solvent conditions influence frequency</a:t>
            </a:r>
            <a:endParaRPr lang="en-US" altLang="en-US" dirty="0">
              <a:latin typeface="Candara" panose="020E0502030303020204" pitchFamily="34" charset="0"/>
            </a:endParaRPr>
          </a:p>
          <a:p>
            <a:pPr algn="l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>
                <a:latin typeface="Candara" panose="020E0502030303020204" pitchFamily="34" charset="0"/>
              </a:rPr>
              <a:t>Tertiary structure leads to increased </a:t>
            </a:r>
            <a:r>
              <a:rPr lang="en-US" altLang="en-US" dirty="0" smtClean="0">
                <a:latin typeface="Candara" panose="020E0502030303020204" pitchFamily="34" charset="0"/>
              </a:rPr>
              <a:t>dispersion of resonances.</a:t>
            </a:r>
          </a:p>
          <a:p>
            <a:pPr algn="l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latin typeface="Candara" panose="020E0502030303020204" pitchFamily="34" charset="0"/>
              </a:rPr>
              <a:t>Ligand binding changes spin properties  </a:t>
            </a:r>
            <a:endParaRPr lang="en-US" altLang="en-US" dirty="0">
              <a:latin typeface="Candara" panose="020E0502030303020204" pitchFamily="34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667327" y="5370493"/>
            <a:ext cx="777328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Every atom in a protein is chemically unique, thus</a:t>
            </a:r>
          </a:p>
          <a:p>
            <a:r>
              <a:rPr lang="en-US" altLang="en-US" sz="28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every atom has a unique assignment!</a:t>
            </a:r>
            <a:endParaRPr lang="en-US" altLang="en-US" sz="2800" b="1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1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b="1" dirty="0" smtClean="0"/>
              <a:t>Each atom has a unique chemical environment</a:t>
            </a:r>
            <a:endParaRPr lang="en-US" b="1" dirty="0"/>
          </a:p>
        </p:txBody>
      </p:sp>
      <p:pic>
        <p:nvPicPr>
          <p:cNvPr id="3074" name="Picture 2" descr="C:\Users\Aaron\Dropbox\NMR\Figures\Leucine_atom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1200" y="1905000"/>
            <a:ext cx="43674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5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63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>
                <a:solidFill>
                  <a:schemeClr val="tx1"/>
                </a:solidFill>
              </a:rPr>
              <a:t>Regions of the </a:t>
            </a:r>
            <a:r>
              <a:rPr lang="en-US" altLang="en-US" sz="3600" b="1" baseline="30000" dirty="0" smtClean="0">
                <a:solidFill>
                  <a:schemeClr val="tx1"/>
                </a:solidFill>
              </a:rPr>
              <a:t>1</a:t>
            </a:r>
            <a:r>
              <a:rPr lang="en-US" altLang="en-US" sz="3600" b="1" dirty="0" smtClean="0">
                <a:solidFill>
                  <a:schemeClr val="tx1"/>
                </a:solidFill>
              </a:rPr>
              <a:t>H NMR Spectrum</a:t>
            </a:r>
            <a:endParaRPr lang="en-US" altLang="en-US" sz="3600" b="1" i="1" dirty="0" smtClean="0">
              <a:solidFill>
                <a:schemeClr val="tx1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459345" y="60960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altLang="en-US" dirty="0">
                <a:latin typeface="Candara" panose="020E0502030303020204" pitchFamily="34" charset="0"/>
              </a:rPr>
              <a:t>What would the unfolded protein look like?</a:t>
            </a:r>
          </a:p>
        </p:txBody>
      </p:sp>
      <p:pic>
        <p:nvPicPr>
          <p:cNvPr id="29700" name="Picture 4" descr="Figure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65627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25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955</Words>
  <Application>Microsoft Office PowerPoint</Application>
  <PresentationFormat>On-screen Show (4:3)</PresentationFormat>
  <Paragraphs>325</Paragraphs>
  <Slides>36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Why do we care about biomolecules?</vt:lpstr>
      <vt:lpstr>Why do we use NMR?</vt:lpstr>
      <vt:lpstr>Q: How do we take a spectrum and derive structure and function from it?</vt:lpstr>
      <vt:lpstr>What is an assignment?</vt:lpstr>
      <vt:lpstr>Every atom with spin has a Larmor frequency</vt:lpstr>
      <vt:lpstr>Unique features of each signal Chemical Shift &amp; Linewidth</vt:lpstr>
      <vt:lpstr>Critical features influence spin frequencies</vt:lpstr>
      <vt:lpstr>Each atom has a unique chemical environment</vt:lpstr>
      <vt:lpstr>Regions of the 1H NMR Spectrum</vt:lpstr>
      <vt:lpstr>Proteins Have Too Many Signals!   1H NMR Spectrum of Ubiquitin</vt:lpstr>
      <vt:lpstr>Solutions to the Challenges of Too Many Signals</vt:lpstr>
      <vt:lpstr>Scalar and Dipolar Coupling</vt:lpstr>
      <vt:lpstr>2D NMR: Coupling is the Key</vt:lpstr>
      <vt:lpstr>The 2D NMR Spectrum</vt:lpstr>
      <vt:lpstr>The Power of 2D NMR: Resolving Overlapping Signals</vt:lpstr>
      <vt:lpstr>Basic Strategy to Assign Resonances</vt:lpstr>
      <vt:lpstr>Homonuclear 2D Expts </vt:lpstr>
      <vt:lpstr>COSY: One coupling </vt:lpstr>
      <vt:lpstr>R-COSY: Add A 2nd Coupling</vt:lpstr>
      <vt:lpstr>DR-COSY: Add A 3rd Coupling </vt:lpstr>
      <vt:lpstr>TOCSY: All Coupled Spins </vt:lpstr>
      <vt:lpstr>Homonuclear 2D Expts </vt:lpstr>
      <vt:lpstr>Limitations of Homonuclear NMR</vt:lpstr>
      <vt:lpstr>Basic Strategy to Assign Resonances</vt:lpstr>
      <vt:lpstr>Solutions to the Challenges</vt:lpstr>
      <vt:lpstr>Intrinsic Sensitivity of Nuclei</vt:lpstr>
      <vt:lpstr>Double-Resonance Experiments Increases Resolution/Information Content</vt:lpstr>
      <vt:lpstr>Acronyms For Basic Experiments Differ Only By The Nature Of Mixing</vt:lpstr>
      <vt:lpstr>Higher Dimensional NMR: Built on the 2D Principle</vt:lpstr>
      <vt:lpstr>TOCSY: All Coupled Spins </vt:lpstr>
      <vt:lpstr>15N Dispersed 1H-1H TOCSY</vt:lpstr>
      <vt:lpstr>Heteronuclear Side Chain Experiments</vt:lpstr>
      <vt:lpstr>Basic Strategy to Assign Resonances in a Protein</vt:lpstr>
      <vt:lpstr>Heteronuclear Triple-Resonance Backbone Experiments</vt:lpstr>
      <vt:lpstr>Pairs of Experiments Distinguishes Intra-residue from Inter-residue</vt:lpstr>
      <vt:lpstr>Equivalent Experiments Can be run in either direction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</dc:creator>
  <cp:lastModifiedBy>Aaron C Ehlinger</cp:lastModifiedBy>
  <cp:revision>39</cp:revision>
  <dcterms:created xsi:type="dcterms:W3CDTF">2006-08-16T00:00:00Z</dcterms:created>
  <dcterms:modified xsi:type="dcterms:W3CDTF">2014-11-05T16:13:12Z</dcterms:modified>
</cp:coreProperties>
</file>