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1FD95-F8B1-4385-9393-D2D011B78AFD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05F6C-87D4-40D2-AD2A-AB9C72E29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1717753" cy="18288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81000" y="3429000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/>
              <a:t>Catalytic </a:t>
            </a:r>
            <a:r>
              <a:rPr lang="en-US" sz="2200" dirty="0" smtClean="0"/>
              <a:t>Turnover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81000"/>
            <a:ext cx="54102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/>
              <a:t>Why study dynamics?</a:t>
            </a:r>
            <a:endParaRPr lang="en-US" sz="4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257800" y="4343400"/>
            <a:ext cx="3657600" cy="1912441"/>
            <a:chOff x="3048000" y="3733800"/>
            <a:chExt cx="3657600" cy="1912441"/>
          </a:xfrm>
        </p:grpSpPr>
        <p:sp>
          <p:nvSpPr>
            <p:cNvPr id="6" name="TextBox 5"/>
            <p:cNvSpPr txBox="1"/>
            <p:nvPr/>
          </p:nvSpPr>
          <p:spPr>
            <a:xfrm>
              <a:off x="3048000" y="4876800"/>
              <a:ext cx="3657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Protein folding pathways and intermediates</a:t>
              </a:r>
              <a:endParaRPr lang="en-US" sz="2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3179298" y="3886200"/>
              <a:ext cx="935502" cy="762000"/>
            </a:xfrm>
            <a:custGeom>
              <a:avLst/>
              <a:gdLst>
                <a:gd name="connsiteX0" fmla="*/ 0 w 819243"/>
                <a:gd name="connsiteY0" fmla="*/ 239151 h 267286"/>
                <a:gd name="connsiteX1" fmla="*/ 70339 w 819243"/>
                <a:gd name="connsiteY1" fmla="*/ 112542 h 267286"/>
                <a:gd name="connsiteX2" fmla="*/ 154745 w 819243"/>
                <a:gd name="connsiteY2" fmla="*/ 56271 h 267286"/>
                <a:gd name="connsiteX3" fmla="*/ 196948 w 819243"/>
                <a:gd name="connsiteY3" fmla="*/ 28135 h 267286"/>
                <a:gd name="connsiteX4" fmla="*/ 295422 w 819243"/>
                <a:gd name="connsiteY4" fmla="*/ 0 h 267286"/>
                <a:gd name="connsiteX5" fmla="*/ 337625 w 819243"/>
                <a:gd name="connsiteY5" fmla="*/ 14068 h 267286"/>
                <a:gd name="connsiteX6" fmla="*/ 393896 w 819243"/>
                <a:gd name="connsiteY6" fmla="*/ 28135 h 267286"/>
                <a:gd name="connsiteX7" fmla="*/ 436099 w 819243"/>
                <a:gd name="connsiteY7" fmla="*/ 98474 h 267286"/>
                <a:gd name="connsiteX8" fmla="*/ 478302 w 819243"/>
                <a:gd name="connsiteY8" fmla="*/ 196948 h 267286"/>
                <a:gd name="connsiteX9" fmla="*/ 492370 w 819243"/>
                <a:gd name="connsiteY9" fmla="*/ 253218 h 267286"/>
                <a:gd name="connsiteX10" fmla="*/ 534573 w 819243"/>
                <a:gd name="connsiteY10" fmla="*/ 267286 h 267286"/>
                <a:gd name="connsiteX11" fmla="*/ 689317 w 819243"/>
                <a:gd name="connsiteY11" fmla="*/ 253218 h 267286"/>
                <a:gd name="connsiteX12" fmla="*/ 731520 w 819243"/>
                <a:gd name="connsiteY12" fmla="*/ 239151 h 267286"/>
                <a:gd name="connsiteX13" fmla="*/ 787791 w 819243"/>
                <a:gd name="connsiteY13" fmla="*/ 154745 h 267286"/>
                <a:gd name="connsiteX14" fmla="*/ 815927 w 819243"/>
                <a:gd name="connsiteY14" fmla="*/ 112542 h 26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819243" h="267286">
                  <a:moveTo>
                    <a:pt x="0" y="239151"/>
                  </a:moveTo>
                  <a:cubicBezTo>
                    <a:pt x="17690" y="186081"/>
                    <a:pt x="21967" y="160914"/>
                    <a:pt x="70339" y="112542"/>
                  </a:cubicBezTo>
                  <a:cubicBezTo>
                    <a:pt x="94249" y="88632"/>
                    <a:pt x="126610" y="75028"/>
                    <a:pt x="154745" y="56271"/>
                  </a:cubicBezTo>
                  <a:cubicBezTo>
                    <a:pt x="168813" y="46892"/>
                    <a:pt x="180545" y="32235"/>
                    <a:pt x="196948" y="28135"/>
                  </a:cubicBezTo>
                  <a:cubicBezTo>
                    <a:pt x="267605" y="10472"/>
                    <a:pt x="234877" y="20182"/>
                    <a:pt x="295422" y="0"/>
                  </a:cubicBezTo>
                  <a:cubicBezTo>
                    <a:pt x="309490" y="4689"/>
                    <a:pt x="323367" y="9994"/>
                    <a:pt x="337625" y="14068"/>
                  </a:cubicBezTo>
                  <a:cubicBezTo>
                    <a:pt x="356215" y="19379"/>
                    <a:pt x="379216" y="15552"/>
                    <a:pt x="393896" y="28135"/>
                  </a:cubicBezTo>
                  <a:cubicBezTo>
                    <a:pt x="414656" y="45929"/>
                    <a:pt x="422820" y="74572"/>
                    <a:pt x="436099" y="98474"/>
                  </a:cubicBezTo>
                  <a:cubicBezTo>
                    <a:pt x="458165" y="138193"/>
                    <a:pt x="466583" y="155933"/>
                    <a:pt x="478302" y="196948"/>
                  </a:cubicBezTo>
                  <a:cubicBezTo>
                    <a:pt x="483614" y="215538"/>
                    <a:pt x="480292" y="238121"/>
                    <a:pt x="492370" y="253218"/>
                  </a:cubicBezTo>
                  <a:cubicBezTo>
                    <a:pt x="501633" y="264797"/>
                    <a:pt x="520505" y="262597"/>
                    <a:pt x="534573" y="267286"/>
                  </a:cubicBezTo>
                  <a:cubicBezTo>
                    <a:pt x="586154" y="262597"/>
                    <a:pt x="638043" y="260543"/>
                    <a:pt x="689317" y="253218"/>
                  </a:cubicBezTo>
                  <a:cubicBezTo>
                    <a:pt x="703997" y="251121"/>
                    <a:pt x="721035" y="249636"/>
                    <a:pt x="731520" y="239151"/>
                  </a:cubicBezTo>
                  <a:cubicBezTo>
                    <a:pt x="755431" y="215241"/>
                    <a:pt x="763881" y="178655"/>
                    <a:pt x="787791" y="154745"/>
                  </a:cubicBezTo>
                  <a:cubicBezTo>
                    <a:pt x="819243" y="123293"/>
                    <a:pt x="815927" y="139872"/>
                    <a:pt x="815927" y="112542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267200" y="4341812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419600" y="3733800"/>
              <a:ext cx="457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 smtClean="0"/>
                <a:t>?</a:t>
              </a:r>
              <a:endParaRPr lang="en-US" sz="2600" dirty="0"/>
            </a:p>
          </p:txBody>
        </p:sp>
        <p:pic>
          <p:nvPicPr>
            <p:cNvPr id="1028" name="Picture 4" descr="C:\Users\ChrisB\AppData\Local\Temp\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0200" y="3810000"/>
              <a:ext cx="958273" cy="914400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4" name="TextBox 13"/>
          <p:cNvSpPr txBox="1"/>
          <p:nvPr/>
        </p:nvSpPr>
        <p:spPr>
          <a:xfrm>
            <a:off x="0" y="6488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Kleckner</a:t>
            </a:r>
            <a:r>
              <a:rPr lang="en-US" dirty="0" smtClean="0"/>
              <a:t> &amp; Foster, </a:t>
            </a:r>
            <a:r>
              <a:rPr lang="en-US" i="1" dirty="0" smtClean="0"/>
              <a:t>BBA - Proteins </a:t>
            </a:r>
            <a:r>
              <a:rPr lang="en-US" i="1" dirty="0" smtClean="0"/>
              <a:t>and Proteomics, </a:t>
            </a:r>
            <a:r>
              <a:rPr lang="en-US" dirty="0" smtClean="0"/>
              <a:t>2010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661732" y="1676400"/>
            <a:ext cx="4491668" cy="2214265"/>
            <a:chOff x="3661732" y="1676400"/>
            <a:chExt cx="4491668" cy="2214265"/>
          </a:xfrm>
        </p:grpSpPr>
        <p:sp>
          <p:nvSpPr>
            <p:cNvPr id="13" name="TextBox 12"/>
            <p:cNvSpPr txBox="1"/>
            <p:nvPr/>
          </p:nvSpPr>
          <p:spPr>
            <a:xfrm>
              <a:off x="4876800" y="3429000"/>
              <a:ext cx="274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Signaling/Regulation</a:t>
              </a:r>
              <a:endParaRPr lang="en-US" sz="2400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661732" y="1676400"/>
              <a:ext cx="2053268" cy="1568296"/>
              <a:chOff x="3433132" y="1676400"/>
              <a:chExt cx="2053268" cy="1568296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4648200" y="2514600"/>
                <a:ext cx="838200" cy="6858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962400" y="1676400"/>
                <a:ext cx="838200" cy="6858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Arc 17"/>
              <p:cNvSpPr/>
              <p:nvPr/>
            </p:nvSpPr>
            <p:spPr>
              <a:xfrm>
                <a:off x="4343400" y="2057400"/>
                <a:ext cx="914400" cy="914400"/>
              </a:xfrm>
              <a:prstGeom prst="arc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>
                <a:spLocks noChangeAspect="1"/>
              </p:cNvSpPr>
              <p:nvPr/>
            </p:nvSpPr>
            <p:spPr>
              <a:xfrm rot="20842963">
                <a:off x="3433132" y="2330296"/>
                <a:ext cx="808522" cy="914400"/>
              </a:xfrm>
              <a:custGeom>
                <a:avLst/>
                <a:gdLst>
                  <a:gd name="connsiteX0" fmla="*/ 0 w 1181686"/>
                  <a:gd name="connsiteY0" fmla="*/ 239150 h 1336430"/>
                  <a:gd name="connsiteX1" fmla="*/ 28135 w 1181686"/>
                  <a:gd name="connsiteY1" fmla="*/ 84406 h 1336430"/>
                  <a:gd name="connsiteX2" fmla="*/ 56271 w 1181686"/>
                  <a:gd name="connsiteY2" fmla="*/ 56270 h 1336430"/>
                  <a:gd name="connsiteX3" fmla="*/ 168812 w 1181686"/>
                  <a:gd name="connsiteY3" fmla="*/ 0 h 1336430"/>
                  <a:gd name="connsiteX4" fmla="*/ 450166 w 1181686"/>
                  <a:gd name="connsiteY4" fmla="*/ 14067 h 1336430"/>
                  <a:gd name="connsiteX5" fmla="*/ 534572 w 1181686"/>
                  <a:gd name="connsiteY5" fmla="*/ 42203 h 1336430"/>
                  <a:gd name="connsiteX6" fmla="*/ 618978 w 1181686"/>
                  <a:gd name="connsiteY6" fmla="*/ 56270 h 1336430"/>
                  <a:gd name="connsiteX7" fmla="*/ 703385 w 1181686"/>
                  <a:gd name="connsiteY7" fmla="*/ 126609 h 1336430"/>
                  <a:gd name="connsiteX8" fmla="*/ 717452 w 1181686"/>
                  <a:gd name="connsiteY8" fmla="*/ 168812 h 1336430"/>
                  <a:gd name="connsiteX9" fmla="*/ 661182 w 1181686"/>
                  <a:gd name="connsiteY9" fmla="*/ 450166 h 1336430"/>
                  <a:gd name="connsiteX10" fmla="*/ 618978 w 1181686"/>
                  <a:gd name="connsiteY10" fmla="*/ 492369 h 1336430"/>
                  <a:gd name="connsiteX11" fmla="*/ 562708 w 1181686"/>
                  <a:gd name="connsiteY11" fmla="*/ 562707 h 1336430"/>
                  <a:gd name="connsiteX12" fmla="*/ 450166 w 1181686"/>
                  <a:gd name="connsiteY12" fmla="*/ 661181 h 1336430"/>
                  <a:gd name="connsiteX13" fmla="*/ 422031 w 1181686"/>
                  <a:gd name="connsiteY13" fmla="*/ 745587 h 1336430"/>
                  <a:gd name="connsiteX14" fmla="*/ 436098 w 1181686"/>
                  <a:gd name="connsiteY14" fmla="*/ 815926 h 1336430"/>
                  <a:gd name="connsiteX15" fmla="*/ 478302 w 1181686"/>
                  <a:gd name="connsiteY15" fmla="*/ 844061 h 1336430"/>
                  <a:gd name="connsiteX16" fmla="*/ 548640 w 1181686"/>
                  <a:gd name="connsiteY16" fmla="*/ 886264 h 1336430"/>
                  <a:gd name="connsiteX17" fmla="*/ 675249 w 1181686"/>
                  <a:gd name="connsiteY17" fmla="*/ 872197 h 1336430"/>
                  <a:gd name="connsiteX18" fmla="*/ 717452 w 1181686"/>
                  <a:gd name="connsiteY18" fmla="*/ 858129 h 1336430"/>
                  <a:gd name="connsiteX19" fmla="*/ 942535 w 1181686"/>
                  <a:gd name="connsiteY19" fmla="*/ 872197 h 1336430"/>
                  <a:gd name="connsiteX20" fmla="*/ 1026942 w 1181686"/>
                  <a:gd name="connsiteY20" fmla="*/ 914400 h 1336430"/>
                  <a:gd name="connsiteX21" fmla="*/ 1012874 w 1181686"/>
                  <a:gd name="connsiteY21" fmla="*/ 970670 h 1336430"/>
                  <a:gd name="connsiteX22" fmla="*/ 984738 w 1181686"/>
                  <a:gd name="connsiteY22" fmla="*/ 1055077 h 1336430"/>
                  <a:gd name="connsiteX23" fmla="*/ 998806 w 1181686"/>
                  <a:gd name="connsiteY23" fmla="*/ 1139483 h 1336430"/>
                  <a:gd name="connsiteX24" fmla="*/ 1111348 w 1181686"/>
                  <a:gd name="connsiteY24" fmla="*/ 1308295 h 1336430"/>
                  <a:gd name="connsiteX25" fmla="*/ 1181686 w 1181686"/>
                  <a:gd name="connsiteY25" fmla="*/ 1336430 h 1336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181686" h="1336430">
                    <a:moveTo>
                      <a:pt x="0" y="239150"/>
                    </a:moveTo>
                    <a:cubicBezTo>
                      <a:pt x="9378" y="187569"/>
                      <a:pt x="12717" y="134515"/>
                      <a:pt x="28135" y="84406"/>
                    </a:cubicBezTo>
                    <a:cubicBezTo>
                      <a:pt x="32036" y="71729"/>
                      <a:pt x="45914" y="64556"/>
                      <a:pt x="56271" y="56270"/>
                    </a:cubicBezTo>
                    <a:cubicBezTo>
                      <a:pt x="98413" y="22557"/>
                      <a:pt x="114249" y="21825"/>
                      <a:pt x="168812" y="0"/>
                    </a:cubicBezTo>
                    <a:cubicBezTo>
                      <a:pt x="262597" y="4689"/>
                      <a:pt x="356883" y="3304"/>
                      <a:pt x="450166" y="14067"/>
                    </a:cubicBezTo>
                    <a:cubicBezTo>
                      <a:pt x="479628" y="17466"/>
                      <a:pt x="505800" y="35010"/>
                      <a:pt x="534572" y="42203"/>
                    </a:cubicBezTo>
                    <a:cubicBezTo>
                      <a:pt x="562244" y="49121"/>
                      <a:pt x="590843" y="51581"/>
                      <a:pt x="618978" y="56270"/>
                    </a:cubicBezTo>
                    <a:cubicBezTo>
                      <a:pt x="650119" y="77031"/>
                      <a:pt x="681722" y="94114"/>
                      <a:pt x="703385" y="126609"/>
                    </a:cubicBezTo>
                    <a:cubicBezTo>
                      <a:pt x="711610" y="138947"/>
                      <a:pt x="712763" y="154744"/>
                      <a:pt x="717452" y="168812"/>
                    </a:cubicBezTo>
                    <a:cubicBezTo>
                      <a:pt x="707023" y="252249"/>
                      <a:pt x="717499" y="371323"/>
                      <a:pt x="661182" y="450166"/>
                    </a:cubicBezTo>
                    <a:cubicBezTo>
                      <a:pt x="649618" y="466355"/>
                      <a:pt x="633046" y="478301"/>
                      <a:pt x="618978" y="492369"/>
                    </a:cubicBezTo>
                    <a:cubicBezTo>
                      <a:pt x="594875" y="564681"/>
                      <a:pt x="622596" y="510305"/>
                      <a:pt x="562708" y="562707"/>
                    </a:cubicBezTo>
                    <a:cubicBezTo>
                      <a:pt x="431038" y="677918"/>
                      <a:pt x="545135" y="597869"/>
                      <a:pt x="450166" y="661181"/>
                    </a:cubicBezTo>
                    <a:cubicBezTo>
                      <a:pt x="440788" y="689316"/>
                      <a:pt x="416215" y="716506"/>
                      <a:pt x="422031" y="745587"/>
                    </a:cubicBezTo>
                    <a:cubicBezTo>
                      <a:pt x="426720" y="769033"/>
                      <a:pt x="424235" y="795166"/>
                      <a:pt x="436098" y="815926"/>
                    </a:cubicBezTo>
                    <a:cubicBezTo>
                      <a:pt x="444486" y="830606"/>
                      <a:pt x="465099" y="833499"/>
                      <a:pt x="478302" y="844061"/>
                    </a:cubicBezTo>
                    <a:cubicBezTo>
                      <a:pt x="533476" y="888200"/>
                      <a:pt x="475346" y="861834"/>
                      <a:pt x="548640" y="886264"/>
                    </a:cubicBezTo>
                    <a:cubicBezTo>
                      <a:pt x="590843" y="881575"/>
                      <a:pt x="633364" y="879178"/>
                      <a:pt x="675249" y="872197"/>
                    </a:cubicBezTo>
                    <a:cubicBezTo>
                      <a:pt x="689876" y="869759"/>
                      <a:pt x="702623" y="858129"/>
                      <a:pt x="717452" y="858129"/>
                    </a:cubicBezTo>
                    <a:cubicBezTo>
                      <a:pt x="792626" y="858129"/>
                      <a:pt x="867507" y="867508"/>
                      <a:pt x="942535" y="872197"/>
                    </a:cubicBezTo>
                    <a:cubicBezTo>
                      <a:pt x="958923" y="877659"/>
                      <a:pt x="1020124" y="893946"/>
                      <a:pt x="1026942" y="914400"/>
                    </a:cubicBezTo>
                    <a:cubicBezTo>
                      <a:pt x="1033056" y="932742"/>
                      <a:pt x="1018430" y="952151"/>
                      <a:pt x="1012874" y="970670"/>
                    </a:cubicBezTo>
                    <a:cubicBezTo>
                      <a:pt x="1004352" y="999077"/>
                      <a:pt x="984738" y="1055077"/>
                      <a:pt x="984738" y="1055077"/>
                    </a:cubicBezTo>
                    <a:cubicBezTo>
                      <a:pt x="989427" y="1083212"/>
                      <a:pt x="991888" y="1111811"/>
                      <a:pt x="998806" y="1139483"/>
                    </a:cubicBezTo>
                    <a:cubicBezTo>
                      <a:pt x="1014139" y="1200813"/>
                      <a:pt x="1040030" y="1284522"/>
                      <a:pt x="1111348" y="1308295"/>
                    </a:cubicBezTo>
                    <a:cubicBezTo>
                      <a:pt x="1163498" y="1325679"/>
                      <a:pt x="1140288" y="1315732"/>
                      <a:pt x="1181686" y="1336430"/>
                    </a:cubicBezTo>
                  </a:path>
                </a:pathLst>
              </a:cu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>
            <a:xfrm>
              <a:off x="5715000" y="22098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6885405" y="1828800"/>
              <a:ext cx="1267995" cy="1250338"/>
              <a:chOff x="6961605" y="1645262"/>
              <a:chExt cx="1267995" cy="1250338"/>
            </a:xfrm>
          </p:grpSpPr>
          <p:sp>
            <p:nvSpPr>
              <p:cNvPr id="24" name="Oval 23"/>
              <p:cNvSpPr/>
              <p:nvPr/>
            </p:nvSpPr>
            <p:spPr>
              <a:xfrm rot="20728124">
                <a:off x="7391400" y="2209800"/>
                <a:ext cx="838200" cy="6858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 rot="18334173">
                <a:off x="6885405" y="1721462"/>
                <a:ext cx="838200" cy="6858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Arc 25"/>
              <p:cNvSpPr/>
              <p:nvPr/>
            </p:nvSpPr>
            <p:spPr>
              <a:xfrm>
                <a:off x="7086600" y="1752600"/>
                <a:ext cx="914400" cy="914400"/>
              </a:xfrm>
              <a:prstGeom prst="arc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>
                <a:spLocks noChangeAspect="1"/>
              </p:cNvSpPr>
              <p:nvPr/>
            </p:nvSpPr>
            <p:spPr>
              <a:xfrm rot="20842963">
                <a:off x="7102370" y="1903935"/>
                <a:ext cx="808522" cy="914400"/>
              </a:xfrm>
              <a:custGeom>
                <a:avLst/>
                <a:gdLst>
                  <a:gd name="connsiteX0" fmla="*/ 0 w 1181686"/>
                  <a:gd name="connsiteY0" fmla="*/ 239150 h 1336430"/>
                  <a:gd name="connsiteX1" fmla="*/ 28135 w 1181686"/>
                  <a:gd name="connsiteY1" fmla="*/ 84406 h 1336430"/>
                  <a:gd name="connsiteX2" fmla="*/ 56271 w 1181686"/>
                  <a:gd name="connsiteY2" fmla="*/ 56270 h 1336430"/>
                  <a:gd name="connsiteX3" fmla="*/ 168812 w 1181686"/>
                  <a:gd name="connsiteY3" fmla="*/ 0 h 1336430"/>
                  <a:gd name="connsiteX4" fmla="*/ 450166 w 1181686"/>
                  <a:gd name="connsiteY4" fmla="*/ 14067 h 1336430"/>
                  <a:gd name="connsiteX5" fmla="*/ 534572 w 1181686"/>
                  <a:gd name="connsiteY5" fmla="*/ 42203 h 1336430"/>
                  <a:gd name="connsiteX6" fmla="*/ 618978 w 1181686"/>
                  <a:gd name="connsiteY6" fmla="*/ 56270 h 1336430"/>
                  <a:gd name="connsiteX7" fmla="*/ 703385 w 1181686"/>
                  <a:gd name="connsiteY7" fmla="*/ 126609 h 1336430"/>
                  <a:gd name="connsiteX8" fmla="*/ 717452 w 1181686"/>
                  <a:gd name="connsiteY8" fmla="*/ 168812 h 1336430"/>
                  <a:gd name="connsiteX9" fmla="*/ 661182 w 1181686"/>
                  <a:gd name="connsiteY9" fmla="*/ 450166 h 1336430"/>
                  <a:gd name="connsiteX10" fmla="*/ 618978 w 1181686"/>
                  <a:gd name="connsiteY10" fmla="*/ 492369 h 1336430"/>
                  <a:gd name="connsiteX11" fmla="*/ 562708 w 1181686"/>
                  <a:gd name="connsiteY11" fmla="*/ 562707 h 1336430"/>
                  <a:gd name="connsiteX12" fmla="*/ 450166 w 1181686"/>
                  <a:gd name="connsiteY12" fmla="*/ 661181 h 1336430"/>
                  <a:gd name="connsiteX13" fmla="*/ 422031 w 1181686"/>
                  <a:gd name="connsiteY13" fmla="*/ 745587 h 1336430"/>
                  <a:gd name="connsiteX14" fmla="*/ 436098 w 1181686"/>
                  <a:gd name="connsiteY14" fmla="*/ 815926 h 1336430"/>
                  <a:gd name="connsiteX15" fmla="*/ 478302 w 1181686"/>
                  <a:gd name="connsiteY15" fmla="*/ 844061 h 1336430"/>
                  <a:gd name="connsiteX16" fmla="*/ 548640 w 1181686"/>
                  <a:gd name="connsiteY16" fmla="*/ 886264 h 1336430"/>
                  <a:gd name="connsiteX17" fmla="*/ 675249 w 1181686"/>
                  <a:gd name="connsiteY17" fmla="*/ 872197 h 1336430"/>
                  <a:gd name="connsiteX18" fmla="*/ 717452 w 1181686"/>
                  <a:gd name="connsiteY18" fmla="*/ 858129 h 1336430"/>
                  <a:gd name="connsiteX19" fmla="*/ 942535 w 1181686"/>
                  <a:gd name="connsiteY19" fmla="*/ 872197 h 1336430"/>
                  <a:gd name="connsiteX20" fmla="*/ 1026942 w 1181686"/>
                  <a:gd name="connsiteY20" fmla="*/ 914400 h 1336430"/>
                  <a:gd name="connsiteX21" fmla="*/ 1012874 w 1181686"/>
                  <a:gd name="connsiteY21" fmla="*/ 970670 h 1336430"/>
                  <a:gd name="connsiteX22" fmla="*/ 984738 w 1181686"/>
                  <a:gd name="connsiteY22" fmla="*/ 1055077 h 1336430"/>
                  <a:gd name="connsiteX23" fmla="*/ 998806 w 1181686"/>
                  <a:gd name="connsiteY23" fmla="*/ 1139483 h 1336430"/>
                  <a:gd name="connsiteX24" fmla="*/ 1111348 w 1181686"/>
                  <a:gd name="connsiteY24" fmla="*/ 1308295 h 1336430"/>
                  <a:gd name="connsiteX25" fmla="*/ 1181686 w 1181686"/>
                  <a:gd name="connsiteY25" fmla="*/ 1336430 h 1336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181686" h="1336430">
                    <a:moveTo>
                      <a:pt x="0" y="239150"/>
                    </a:moveTo>
                    <a:cubicBezTo>
                      <a:pt x="9378" y="187569"/>
                      <a:pt x="12717" y="134515"/>
                      <a:pt x="28135" y="84406"/>
                    </a:cubicBezTo>
                    <a:cubicBezTo>
                      <a:pt x="32036" y="71729"/>
                      <a:pt x="45914" y="64556"/>
                      <a:pt x="56271" y="56270"/>
                    </a:cubicBezTo>
                    <a:cubicBezTo>
                      <a:pt x="98413" y="22557"/>
                      <a:pt x="114249" y="21825"/>
                      <a:pt x="168812" y="0"/>
                    </a:cubicBezTo>
                    <a:cubicBezTo>
                      <a:pt x="262597" y="4689"/>
                      <a:pt x="356883" y="3304"/>
                      <a:pt x="450166" y="14067"/>
                    </a:cubicBezTo>
                    <a:cubicBezTo>
                      <a:pt x="479628" y="17466"/>
                      <a:pt x="505800" y="35010"/>
                      <a:pt x="534572" y="42203"/>
                    </a:cubicBezTo>
                    <a:cubicBezTo>
                      <a:pt x="562244" y="49121"/>
                      <a:pt x="590843" y="51581"/>
                      <a:pt x="618978" y="56270"/>
                    </a:cubicBezTo>
                    <a:cubicBezTo>
                      <a:pt x="650119" y="77031"/>
                      <a:pt x="681722" y="94114"/>
                      <a:pt x="703385" y="126609"/>
                    </a:cubicBezTo>
                    <a:cubicBezTo>
                      <a:pt x="711610" y="138947"/>
                      <a:pt x="712763" y="154744"/>
                      <a:pt x="717452" y="168812"/>
                    </a:cubicBezTo>
                    <a:cubicBezTo>
                      <a:pt x="707023" y="252249"/>
                      <a:pt x="717499" y="371323"/>
                      <a:pt x="661182" y="450166"/>
                    </a:cubicBezTo>
                    <a:cubicBezTo>
                      <a:pt x="649618" y="466355"/>
                      <a:pt x="633046" y="478301"/>
                      <a:pt x="618978" y="492369"/>
                    </a:cubicBezTo>
                    <a:cubicBezTo>
                      <a:pt x="594875" y="564681"/>
                      <a:pt x="622596" y="510305"/>
                      <a:pt x="562708" y="562707"/>
                    </a:cubicBezTo>
                    <a:cubicBezTo>
                      <a:pt x="431038" y="677918"/>
                      <a:pt x="545135" y="597869"/>
                      <a:pt x="450166" y="661181"/>
                    </a:cubicBezTo>
                    <a:cubicBezTo>
                      <a:pt x="440788" y="689316"/>
                      <a:pt x="416215" y="716506"/>
                      <a:pt x="422031" y="745587"/>
                    </a:cubicBezTo>
                    <a:cubicBezTo>
                      <a:pt x="426720" y="769033"/>
                      <a:pt x="424235" y="795166"/>
                      <a:pt x="436098" y="815926"/>
                    </a:cubicBezTo>
                    <a:cubicBezTo>
                      <a:pt x="444486" y="830606"/>
                      <a:pt x="465099" y="833499"/>
                      <a:pt x="478302" y="844061"/>
                    </a:cubicBezTo>
                    <a:cubicBezTo>
                      <a:pt x="533476" y="888200"/>
                      <a:pt x="475346" y="861834"/>
                      <a:pt x="548640" y="886264"/>
                    </a:cubicBezTo>
                    <a:cubicBezTo>
                      <a:pt x="590843" y="881575"/>
                      <a:pt x="633364" y="879178"/>
                      <a:pt x="675249" y="872197"/>
                    </a:cubicBezTo>
                    <a:cubicBezTo>
                      <a:pt x="689876" y="869759"/>
                      <a:pt x="702623" y="858129"/>
                      <a:pt x="717452" y="858129"/>
                    </a:cubicBezTo>
                    <a:cubicBezTo>
                      <a:pt x="792626" y="858129"/>
                      <a:pt x="867507" y="867508"/>
                      <a:pt x="942535" y="872197"/>
                    </a:cubicBezTo>
                    <a:cubicBezTo>
                      <a:pt x="958923" y="877659"/>
                      <a:pt x="1020124" y="893946"/>
                      <a:pt x="1026942" y="914400"/>
                    </a:cubicBezTo>
                    <a:cubicBezTo>
                      <a:pt x="1033056" y="932742"/>
                      <a:pt x="1018430" y="952151"/>
                      <a:pt x="1012874" y="970670"/>
                    </a:cubicBezTo>
                    <a:cubicBezTo>
                      <a:pt x="1004352" y="999077"/>
                      <a:pt x="984738" y="1055077"/>
                      <a:pt x="984738" y="1055077"/>
                    </a:cubicBezTo>
                    <a:cubicBezTo>
                      <a:pt x="989427" y="1083212"/>
                      <a:pt x="991888" y="1111811"/>
                      <a:pt x="998806" y="1139483"/>
                    </a:cubicBezTo>
                    <a:cubicBezTo>
                      <a:pt x="1014139" y="1200813"/>
                      <a:pt x="1040030" y="1284522"/>
                      <a:pt x="1111348" y="1308295"/>
                    </a:cubicBezTo>
                    <a:cubicBezTo>
                      <a:pt x="1163498" y="1325679"/>
                      <a:pt x="1140288" y="1315732"/>
                      <a:pt x="1181686" y="1336430"/>
                    </a:cubicBezTo>
                  </a:path>
                </a:pathLst>
              </a:cu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81000" y="4218471"/>
            <a:ext cx="3886200" cy="2106129"/>
            <a:chOff x="381000" y="4218471"/>
            <a:chExt cx="3886200" cy="2106129"/>
          </a:xfrm>
        </p:grpSpPr>
        <p:sp>
          <p:nvSpPr>
            <p:cNvPr id="30" name="TextBox 29"/>
            <p:cNvSpPr txBox="1"/>
            <p:nvPr/>
          </p:nvSpPr>
          <p:spPr>
            <a:xfrm>
              <a:off x="381000" y="5555159"/>
              <a:ext cx="3733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Thermodynamics – entropy and heat capacity</a:t>
              </a:r>
              <a:endParaRPr lang="en-US" sz="2200" dirty="0"/>
            </a:p>
          </p:txBody>
        </p:sp>
        <p:sp>
          <p:nvSpPr>
            <p:cNvPr id="31" name="Isosceles Triangle 30"/>
            <p:cNvSpPr/>
            <p:nvPr/>
          </p:nvSpPr>
          <p:spPr>
            <a:xfrm rot="20089266">
              <a:off x="464842" y="4218471"/>
              <a:ext cx="1066800" cy="990600"/>
            </a:xfrm>
            <a:prstGeom prst="triangl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/>
            <p:cNvSpPr/>
            <p:nvPr/>
          </p:nvSpPr>
          <p:spPr>
            <a:xfrm rot="12927339">
              <a:off x="1090234" y="4635431"/>
              <a:ext cx="381000" cy="30480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/>
            <p:cNvSpPr/>
            <p:nvPr/>
          </p:nvSpPr>
          <p:spPr>
            <a:xfrm rot="12927339">
              <a:off x="1318522" y="4349444"/>
              <a:ext cx="381000" cy="304800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ight Brace 34"/>
            <p:cNvSpPr/>
            <p:nvPr/>
          </p:nvSpPr>
          <p:spPr>
            <a:xfrm>
              <a:off x="1905000" y="4267200"/>
              <a:ext cx="228600" cy="990600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57400" y="4495800"/>
              <a:ext cx="2209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600" dirty="0" smtClean="0"/>
                <a:t>Δ</a:t>
              </a:r>
              <a:r>
                <a:rPr lang="en-US" sz="2600" dirty="0" smtClean="0"/>
                <a:t>G, </a:t>
              </a:r>
              <a:r>
                <a:rPr lang="el-GR" sz="2600" dirty="0" smtClean="0"/>
                <a:t>Δ</a:t>
              </a:r>
              <a:r>
                <a:rPr lang="en-US" sz="2600" dirty="0"/>
                <a:t>S</a:t>
              </a:r>
              <a:r>
                <a:rPr lang="en-US" sz="2600" dirty="0" smtClean="0"/>
                <a:t>, </a:t>
              </a:r>
              <a:r>
                <a:rPr lang="el-GR" sz="2600" dirty="0" smtClean="0"/>
                <a:t>Δ</a:t>
              </a:r>
              <a:r>
                <a:rPr lang="en-US" sz="2600" dirty="0"/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Typical Protein Motions and Timescales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762000" y="2819400"/>
            <a:ext cx="7620000" cy="0"/>
          </a:xfrm>
          <a:prstGeom prst="line">
            <a:avLst/>
          </a:prstGeom>
          <a:noFill/>
          <a:ln w="63500">
            <a:solidFill>
              <a:srgbClr val="333399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19050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29718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40386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51054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61722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7239000" y="2667000"/>
            <a:ext cx="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524000" y="2133600"/>
            <a:ext cx="685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3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2590800" y="2133600"/>
            <a:ext cx="685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0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3657600" y="2133600"/>
            <a:ext cx="685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-3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800600" y="2133600"/>
            <a:ext cx="685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-6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5867400" y="2133600"/>
            <a:ext cx="685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-9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858000" y="2133600"/>
            <a:ext cx="838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/>
              <a:t>10</a:t>
            </a:r>
            <a:r>
              <a:rPr lang="en-US" sz="2200" baseline="30000"/>
              <a:t>-12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69342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ps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8674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ns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8006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us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6576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ms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26670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s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600200" y="3048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ks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6400800" y="3657600"/>
            <a:ext cx="18288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NH librations/ vibrations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5715000" y="4387850"/>
            <a:ext cx="25146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Fast loop reorientation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5029200" y="3670300"/>
            <a:ext cx="12192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Overall Tumbling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3581400" y="4387850"/>
            <a:ext cx="18288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Slow loop reorientation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1828800" y="4387850"/>
            <a:ext cx="15240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Chemical kinetics</a:t>
            </a: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2895600" y="3657600"/>
            <a:ext cx="13716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Local unfolding</a:t>
            </a: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1066800" y="3657600"/>
            <a:ext cx="1676400" cy="641350"/>
          </a:xfrm>
          <a:prstGeom prst="rect">
            <a:avLst/>
          </a:prstGeom>
          <a:solidFill>
            <a:srgbClr val="C285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Global unfolding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76200" y="47386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Local Motions – Model-free Formalism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57200" y="1309688"/>
            <a:ext cx="82296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Order parameter (S</a:t>
            </a:r>
            <a:r>
              <a:rPr lang="en-US" sz="2800" baseline="30000">
                <a:solidFill>
                  <a:srgbClr val="000099"/>
                </a:solidFill>
                <a:latin typeface="Comic Sans MS" pitchFamily="66" charset="0"/>
              </a:rPr>
              <a:t>2</a:t>
            </a: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US" sz="20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  <a:latin typeface="Comic Sans MS" pitchFamily="66" charset="0"/>
              </a:rPr>
              <a:t>Describes the amplitude of NH bond motion or the spatial restriction of the NH bond.  Ranges in value from 0 to 1.</a:t>
            </a: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457200" y="2819400"/>
            <a:ext cx="4419600" cy="1430338"/>
            <a:chOff x="288" y="2112"/>
            <a:chExt cx="2784" cy="901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632" y="2112"/>
              <a:ext cx="1440" cy="901"/>
              <a:chOff x="1152" y="1595"/>
              <a:chExt cx="1440" cy="901"/>
            </a:xfrm>
          </p:grpSpPr>
          <p:grpSp>
            <p:nvGrpSpPr>
              <p:cNvPr id="4" name="Group 8"/>
              <p:cNvGrpSpPr>
                <a:grpSpLocks noChangeAspect="1"/>
              </p:cNvGrpSpPr>
              <p:nvPr/>
            </p:nvGrpSpPr>
            <p:grpSpPr bwMode="auto">
              <a:xfrm>
                <a:off x="1152" y="1920"/>
                <a:ext cx="1440" cy="576"/>
                <a:chOff x="2736" y="3312"/>
                <a:chExt cx="1680" cy="1008"/>
              </a:xfrm>
            </p:grpSpPr>
            <p:sp>
              <p:nvSpPr>
                <p:cNvPr id="159753" name="AutoShape 9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736" y="3552"/>
                  <a:ext cx="1680" cy="76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922"/>
                        <a:invGamma/>
                      </a:srgbClr>
                    </a:gs>
                  </a:gsLst>
                  <a:lin ang="27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54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2736" y="3312"/>
                  <a:ext cx="1680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529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715" y="1595"/>
                <a:ext cx="288" cy="606"/>
                <a:chOff x="1584" y="1689"/>
                <a:chExt cx="288" cy="606"/>
              </a:xfrm>
            </p:grpSpPr>
            <p:sp>
              <p:nvSpPr>
                <p:cNvPr id="15975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584" y="2064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N</a:t>
                  </a:r>
                </a:p>
              </p:txBody>
            </p:sp>
            <p:sp>
              <p:nvSpPr>
                <p:cNvPr id="15975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584" y="1689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H</a:t>
                  </a:r>
                </a:p>
              </p:txBody>
            </p:sp>
            <p:sp>
              <p:nvSpPr>
                <p:cNvPr id="15975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728" y="192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9759" name="Text Box 15"/>
            <p:cNvSpPr txBox="1">
              <a:spLocks noChangeArrowheads="1"/>
            </p:cNvSpPr>
            <p:nvPr/>
          </p:nvSpPr>
          <p:spPr bwMode="auto">
            <a:xfrm>
              <a:off x="288" y="2256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</a:t>
              </a:r>
              <a:r>
                <a:rPr lang="en-US" b="1" baseline="30000"/>
                <a:t>2</a:t>
              </a:r>
              <a:r>
                <a:rPr lang="en-US" b="1"/>
                <a:t> low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 rot="901211">
            <a:off x="835025" y="3575050"/>
            <a:ext cx="1527175" cy="2139950"/>
            <a:chOff x="238" y="1968"/>
            <a:chExt cx="962" cy="1348"/>
          </a:xfrm>
        </p:grpSpPr>
        <p:pic>
          <p:nvPicPr>
            <p:cNvPr id="159761" name="Picture 17" descr="70AB1jmc"/>
            <p:cNvPicPr>
              <a:picLocks noChangeAspect="1" noChangeArrowheads="1"/>
            </p:cNvPicPr>
            <p:nvPr/>
          </p:nvPicPr>
          <p:blipFill>
            <a:blip r:embed="rId2" cstate="print"/>
            <a:srcRect l="8124" t="16785" r="52669" b="19200"/>
            <a:stretch>
              <a:fillRect/>
            </a:stretch>
          </p:blipFill>
          <p:spPr bwMode="auto">
            <a:xfrm rot="-2186184">
              <a:off x="238" y="2160"/>
              <a:ext cx="962" cy="1156"/>
            </a:xfrm>
            <a:prstGeom prst="rect">
              <a:avLst/>
            </a:prstGeom>
            <a:noFill/>
          </p:spPr>
        </p:pic>
        <p:sp>
          <p:nvSpPr>
            <p:cNvPr id="159762" name="Oval 18"/>
            <p:cNvSpPr>
              <a:spLocks noChangeArrowheads="1"/>
            </p:cNvSpPr>
            <p:nvPr/>
          </p:nvSpPr>
          <p:spPr bwMode="auto">
            <a:xfrm>
              <a:off x="574" y="1968"/>
              <a:ext cx="288" cy="336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3" name="Oval 19"/>
            <p:cNvSpPr>
              <a:spLocks noChangeArrowheads="1"/>
            </p:cNvSpPr>
            <p:nvPr/>
          </p:nvSpPr>
          <p:spPr bwMode="auto">
            <a:xfrm>
              <a:off x="622" y="2976"/>
              <a:ext cx="288" cy="336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17"/>
          <p:cNvGrpSpPr>
            <a:grpSpLocks/>
          </p:cNvGrpSpPr>
          <p:nvPr/>
        </p:nvGrpSpPr>
        <p:grpSpPr bwMode="auto">
          <a:xfrm>
            <a:off x="457200" y="4800600"/>
            <a:ext cx="3733800" cy="1676400"/>
            <a:chOff x="288" y="3120"/>
            <a:chExt cx="2352" cy="1056"/>
          </a:xfrm>
        </p:grpSpPr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2112" y="3120"/>
              <a:ext cx="528" cy="1056"/>
              <a:chOff x="1296" y="2928"/>
              <a:chExt cx="528" cy="1056"/>
            </a:xfrm>
          </p:grpSpPr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1296" y="3216"/>
                <a:ext cx="528" cy="768"/>
                <a:chOff x="1776" y="2784"/>
                <a:chExt cx="528" cy="1056"/>
              </a:xfrm>
            </p:grpSpPr>
            <p:sp>
              <p:nvSpPr>
                <p:cNvPr id="159767" name="AutoShape 23"/>
                <p:cNvSpPr>
                  <a:spLocks noChangeArrowheads="1"/>
                </p:cNvSpPr>
                <p:nvPr/>
              </p:nvSpPr>
              <p:spPr bwMode="auto">
                <a:xfrm rot="10800000">
                  <a:off x="1776" y="3072"/>
                  <a:ext cx="528" cy="76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922"/>
                        <a:invGamma/>
                      </a:srgbClr>
                    </a:gs>
                  </a:gsLst>
                  <a:lin ang="27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68" name="Oval 24"/>
                <p:cNvSpPr>
                  <a:spLocks noChangeArrowheads="1"/>
                </p:cNvSpPr>
                <p:nvPr/>
              </p:nvSpPr>
              <p:spPr bwMode="auto">
                <a:xfrm>
                  <a:off x="1776" y="2784"/>
                  <a:ext cx="528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529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1415" y="2928"/>
                <a:ext cx="289" cy="606"/>
                <a:chOff x="1583" y="1689"/>
                <a:chExt cx="289" cy="606"/>
              </a:xfrm>
            </p:grpSpPr>
            <p:sp>
              <p:nvSpPr>
                <p:cNvPr id="15977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583" y="2064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N</a:t>
                  </a:r>
                </a:p>
              </p:txBody>
            </p:sp>
            <p:sp>
              <p:nvSpPr>
                <p:cNvPr id="15977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584" y="1689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H</a:t>
                  </a:r>
                </a:p>
              </p:txBody>
            </p:sp>
            <p:sp>
              <p:nvSpPr>
                <p:cNvPr id="15977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728" y="192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9773" name="Text Box 29"/>
            <p:cNvSpPr txBox="1">
              <a:spLocks noChangeArrowheads="1"/>
            </p:cNvSpPr>
            <p:nvPr/>
          </p:nvSpPr>
          <p:spPr bwMode="auto">
            <a:xfrm>
              <a:off x="288" y="3888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</a:t>
              </a:r>
              <a:r>
                <a:rPr lang="en-US" b="1" baseline="30000"/>
                <a:t>2</a:t>
              </a:r>
              <a:r>
                <a:rPr lang="en-US" b="1"/>
                <a:t> high</a:t>
              </a:r>
            </a:p>
          </p:txBody>
        </p:sp>
      </p:grpSp>
      <p:grpSp>
        <p:nvGrpSpPr>
          <p:cNvPr id="11" name="Group 115"/>
          <p:cNvGrpSpPr>
            <a:grpSpLocks/>
          </p:cNvGrpSpPr>
          <p:nvPr/>
        </p:nvGrpSpPr>
        <p:grpSpPr bwMode="auto">
          <a:xfrm>
            <a:off x="5067300" y="3582988"/>
            <a:ext cx="3848100" cy="2436812"/>
            <a:chOff x="3168" y="2304"/>
            <a:chExt cx="2424" cy="1535"/>
          </a:xfrm>
        </p:grpSpPr>
        <p:sp>
          <p:nvSpPr>
            <p:cNvPr id="159775" name="Text Box 31"/>
            <p:cNvSpPr txBox="1">
              <a:spLocks noChangeArrowheads="1"/>
            </p:cNvSpPr>
            <p:nvPr/>
          </p:nvSpPr>
          <p:spPr bwMode="auto">
            <a:xfrm>
              <a:off x="3168" y="2851"/>
              <a:ext cx="38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>
                  <a:solidFill>
                    <a:srgbClr val="000099"/>
                  </a:solidFill>
                </a:rPr>
                <a:t>S</a:t>
              </a:r>
              <a:r>
                <a:rPr lang="en-US" sz="2200" baseline="300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59776" name="Text Box 32"/>
            <p:cNvSpPr txBox="1">
              <a:spLocks noChangeArrowheads="1"/>
            </p:cNvSpPr>
            <p:nvPr/>
          </p:nvSpPr>
          <p:spPr bwMode="auto">
            <a:xfrm>
              <a:off x="4176" y="3608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Residue</a:t>
              </a:r>
              <a:endParaRPr lang="en-US" b="1" baseline="30000"/>
            </a:p>
          </p:txBody>
        </p:sp>
        <p:sp>
          <p:nvSpPr>
            <p:cNvPr id="159777" name="Rectangle 33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1992" cy="115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34"/>
            <p:cNvGrpSpPr>
              <a:grpSpLocks/>
            </p:cNvGrpSpPr>
            <p:nvPr/>
          </p:nvGrpSpPr>
          <p:grpSpPr bwMode="auto">
            <a:xfrm>
              <a:off x="3644" y="2447"/>
              <a:ext cx="1948" cy="569"/>
              <a:chOff x="3308" y="2784"/>
              <a:chExt cx="1948" cy="569"/>
            </a:xfrm>
          </p:grpSpPr>
          <p:sp>
            <p:nvSpPr>
              <p:cNvPr id="159779" name="AutoShape 35"/>
              <p:cNvSpPr>
                <a:spLocks noChangeAspect="1" noChangeArrowheads="1"/>
              </p:cNvSpPr>
              <p:nvPr/>
            </p:nvSpPr>
            <p:spPr bwMode="auto">
              <a:xfrm>
                <a:off x="3353" y="2829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0" name="AutoShape 36"/>
              <p:cNvSpPr>
                <a:spLocks noChangeAspect="1" noChangeArrowheads="1"/>
              </p:cNvSpPr>
              <p:nvPr/>
            </p:nvSpPr>
            <p:spPr bwMode="auto">
              <a:xfrm>
                <a:off x="3441" y="2784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1" name="AutoShape 37"/>
              <p:cNvSpPr>
                <a:spLocks noChangeAspect="1" noChangeArrowheads="1"/>
              </p:cNvSpPr>
              <p:nvPr/>
            </p:nvSpPr>
            <p:spPr bwMode="auto">
              <a:xfrm>
                <a:off x="3530" y="2829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2" name="AutoShape 38"/>
              <p:cNvSpPr>
                <a:spLocks noChangeAspect="1" noChangeArrowheads="1"/>
              </p:cNvSpPr>
              <p:nvPr/>
            </p:nvSpPr>
            <p:spPr bwMode="auto">
              <a:xfrm>
                <a:off x="3618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3" name="AutoShape 39"/>
              <p:cNvSpPr>
                <a:spLocks noChangeAspect="1" noChangeArrowheads="1"/>
              </p:cNvSpPr>
              <p:nvPr/>
            </p:nvSpPr>
            <p:spPr bwMode="auto">
              <a:xfrm>
                <a:off x="3662" y="2961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4" name="AutoShape 40"/>
              <p:cNvSpPr>
                <a:spLocks noChangeAspect="1" noChangeArrowheads="1"/>
              </p:cNvSpPr>
              <p:nvPr/>
            </p:nvSpPr>
            <p:spPr bwMode="auto">
              <a:xfrm>
                <a:off x="3662" y="3050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5" name="AutoShape 41"/>
              <p:cNvSpPr>
                <a:spLocks noChangeAspect="1" noChangeArrowheads="1"/>
              </p:cNvSpPr>
              <p:nvPr/>
            </p:nvSpPr>
            <p:spPr bwMode="auto">
              <a:xfrm>
                <a:off x="3839" y="2961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6" name="AutoShape 42"/>
              <p:cNvSpPr>
                <a:spLocks noChangeAspect="1" noChangeArrowheads="1"/>
              </p:cNvSpPr>
              <p:nvPr/>
            </p:nvSpPr>
            <p:spPr bwMode="auto">
              <a:xfrm>
                <a:off x="3839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7" name="AutoShape 43"/>
              <p:cNvSpPr>
                <a:spLocks noChangeAspect="1" noChangeArrowheads="1"/>
              </p:cNvSpPr>
              <p:nvPr/>
            </p:nvSpPr>
            <p:spPr bwMode="auto">
              <a:xfrm>
                <a:off x="3928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8" name="AutoShape 44"/>
              <p:cNvSpPr>
                <a:spLocks noChangeAspect="1" noChangeArrowheads="1"/>
              </p:cNvSpPr>
              <p:nvPr/>
            </p:nvSpPr>
            <p:spPr bwMode="auto">
              <a:xfrm>
                <a:off x="4017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89" name="AutoShape 45"/>
              <p:cNvSpPr>
                <a:spLocks noChangeAspect="1" noChangeArrowheads="1"/>
              </p:cNvSpPr>
              <p:nvPr/>
            </p:nvSpPr>
            <p:spPr bwMode="auto">
              <a:xfrm>
                <a:off x="4105" y="2829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0" name="AutoShape 46"/>
              <p:cNvSpPr>
                <a:spLocks noChangeAspect="1" noChangeArrowheads="1"/>
              </p:cNvSpPr>
              <p:nvPr/>
            </p:nvSpPr>
            <p:spPr bwMode="auto">
              <a:xfrm>
                <a:off x="4194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1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4282" y="2917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2" name="AutoShape 48"/>
              <p:cNvSpPr>
                <a:spLocks noChangeAspect="1" noChangeArrowheads="1"/>
              </p:cNvSpPr>
              <p:nvPr/>
            </p:nvSpPr>
            <p:spPr bwMode="auto">
              <a:xfrm>
                <a:off x="4371" y="2917"/>
                <a:ext cx="88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3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4459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4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4503" y="2917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5" name="AutoShape 51"/>
              <p:cNvSpPr>
                <a:spLocks noChangeAspect="1" noChangeArrowheads="1"/>
              </p:cNvSpPr>
              <p:nvPr/>
            </p:nvSpPr>
            <p:spPr bwMode="auto">
              <a:xfrm>
                <a:off x="4548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6" name="AutoShape 52"/>
              <p:cNvSpPr>
                <a:spLocks noChangeAspect="1" noChangeArrowheads="1"/>
              </p:cNvSpPr>
              <p:nvPr/>
            </p:nvSpPr>
            <p:spPr bwMode="auto">
              <a:xfrm>
                <a:off x="4592" y="2829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7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4681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8" name="AutoShape 54"/>
              <p:cNvSpPr>
                <a:spLocks noChangeAspect="1" noChangeArrowheads="1"/>
              </p:cNvSpPr>
              <p:nvPr/>
            </p:nvSpPr>
            <p:spPr bwMode="auto">
              <a:xfrm>
                <a:off x="4902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799" name="AutoShape 55"/>
              <p:cNvSpPr>
                <a:spLocks noChangeAspect="1" noChangeArrowheads="1"/>
              </p:cNvSpPr>
              <p:nvPr/>
            </p:nvSpPr>
            <p:spPr bwMode="auto">
              <a:xfrm>
                <a:off x="3308" y="2829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0" name="AutoShape 56"/>
              <p:cNvSpPr>
                <a:spLocks noChangeAspect="1" noChangeArrowheads="1"/>
              </p:cNvSpPr>
              <p:nvPr/>
            </p:nvSpPr>
            <p:spPr bwMode="auto">
              <a:xfrm>
                <a:off x="3485" y="2784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1" name="AutoShape 57"/>
              <p:cNvSpPr>
                <a:spLocks noChangeAspect="1" noChangeArrowheads="1"/>
              </p:cNvSpPr>
              <p:nvPr/>
            </p:nvSpPr>
            <p:spPr bwMode="auto">
              <a:xfrm>
                <a:off x="4681" y="2917"/>
                <a:ext cx="88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2" name="AutoShape 58"/>
              <p:cNvSpPr>
                <a:spLocks noChangeAspect="1" noChangeArrowheads="1"/>
              </p:cNvSpPr>
              <p:nvPr/>
            </p:nvSpPr>
            <p:spPr bwMode="auto">
              <a:xfrm>
                <a:off x="4769" y="2829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3" name="AutoShape 59"/>
              <p:cNvSpPr>
                <a:spLocks noChangeAspect="1" noChangeArrowheads="1"/>
              </p:cNvSpPr>
              <p:nvPr/>
            </p:nvSpPr>
            <p:spPr bwMode="auto">
              <a:xfrm>
                <a:off x="4813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4" name="AutoShape 60"/>
              <p:cNvSpPr>
                <a:spLocks noChangeAspect="1" noChangeArrowheads="1"/>
              </p:cNvSpPr>
              <p:nvPr/>
            </p:nvSpPr>
            <p:spPr bwMode="auto">
              <a:xfrm>
                <a:off x="4681" y="2829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5" name="AutoShape 61"/>
              <p:cNvSpPr>
                <a:spLocks noChangeAspect="1" noChangeArrowheads="1"/>
              </p:cNvSpPr>
              <p:nvPr/>
            </p:nvSpPr>
            <p:spPr bwMode="auto">
              <a:xfrm>
                <a:off x="4990" y="2829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6" name="AutoShape 62"/>
              <p:cNvSpPr>
                <a:spLocks noChangeAspect="1" noChangeArrowheads="1"/>
              </p:cNvSpPr>
              <p:nvPr/>
            </p:nvSpPr>
            <p:spPr bwMode="auto">
              <a:xfrm>
                <a:off x="4946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7" name="AutoShape 63"/>
              <p:cNvSpPr>
                <a:spLocks noChangeAspect="1" noChangeArrowheads="1"/>
              </p:cNvSpPr>
              <p:nvPr/>
            </p:nvSpPr>
            <p:spPr bwMode="auto">
              <a:xfrm>
                <a:off x="4990" y="2917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8" name="AutoShape 64"/>
              <p:cNvSpPr>
                <a:spLocks noChangeAspect="1" noChangeArrowheads="1"/>
              </p:cNvSpPr>
              <p:nvPr/>
            </p:nvSpPr>
            <p:spPr bwMode="auto">
              <a:xfrm>
                <a:off x="5035" y="2873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09" name="AutoShape 65"/>
              <p:cNvSpPr>
                <a:spLocks noChangeAspect="1" noChangeArrowheads="1"/>
              </p:cNvSpPr>
              <p:nvPr/>
            </p:nvSpPr>
            <p:spPr bwMode="auto">
              <a:xfrm>
                <a:off x="5079" y="2829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10" name="AutoShape 66"/>
              <p:cNvSpPr>
                <a:spLocks noChangeAspect="1" noChangeArrowheads="1"/>
              </p:cNvSpPr>
              <p:nvPr/>
            </p:nvSpPr>
            <p:spPr bwMode="auto">
              <a:xfrm>
                <a:off x="5167" y="287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11" name="AutoShape 67"/>
              <p:cNvSpPr>
                <a:spLocks noChangeAspect="1" noChangeArrowheads="1"/>
              </p:cNvSpPr>
              <p:nvPr/>
            </p:nvSpPr>
            <p:spPr bwMode="auto">
              <a:xfrm>
                <a:off x="3707" y="3139"/>
                <a:ext cx="88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12" name="AutoShape 68"/>
              <p:cNvSpPr>
                <a:spLocks noChangeAspect="1" noChangeArrowheads="1"/>
              </p:cNvSpPr>
              <p:nvPr/>
            </p:nvSpPr>
            <p:spPr bwMode="auto">
              <a:xfrm>
                <a:off x="3751" y="3264"/>
                <a:ext cx="88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13" name="AutoShape 69"/>
              <p:cNvSpPr>
                <a:spLocks noChangeAspect="1" noChangeArrowheads="1"/>
              </p:cNvSpPr>
              <p:nvPr/>
            </p:nvSpPr>
            <p:spPr bwMode="auto">
              <a:xfrm>
                <a:off x="3795" y="3050"/>
                <a:ext cx="89" cy="89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814" name="AutoShape 70"/>
              <p:cNvSpPr>
                <a:spLocks noChangeAspect="1" noChangeArrowheads="1"/>
              </p:cNvSpPr>
              <p:nvPr/>
            </p:nvSpPr>
            <p:spPr bwMode="auto">
              <a:xfrm>
                <a:off x="3795" y="3183"/>
                <a:ext cx="89" cy="88"/>
              </a:xfrm>
              <a:prstGeom prst="triangle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857" name="Text Box 113"/>
            <p:cNvSpPr txBox="1">
              <a:spLocks noChangeArrowheads="1"/>
            </p:cNvSpPr>
            <p:nvPr/>
          </p:nvSpPr>
          <p:spPr bwMode="auto">
            <a:xfrm>
              <a:off x="3312" y="230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1.0</a:t>
              </a:r>
            </a:p>
          </p:txBody>
        </p:sp>
        <p:sp>
          <p:nvSpPr>
            <p:cNvPr id="159858" name="Text Box 114"/>
            <p:cNvSpPr txBox="1">
              <a:spLocks noChangeArrowheads="1"/>
            </p:cNvSpPr>
            <p:nvPr/>
          </p:nvSpPr>
          <p:spPr bwMode="auto">
            <a:xfrm>
              <a:off x="3312" y="3417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0.0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Local Motions – Model-free Formalism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457200" y="1309688"/>
            <a:ext cx="556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Internal correlation time (</a:t>
            </a:r>
            <a:r>
              <a:rPr lang="el-GR" sz="2800">
                <a:solidFill>
                  <a:srgbClr val="000099"/>
                </a:solidFill>
                <a:latin typeface="Comic Sans MS" pitchFamily="66" charset="0"/>
              </a:rPr>
              <a:t>τ</a:t>
            </a:r>
            <a:r>
              <a:rPr lang="en-US" sz="2800" baseline="-25000">
                <a:solidFill>
                  <a:srgbClr val="000099"/>
                </a:solidFill>
                <a:latin typeface="Comic Sans MS" pitchFamily="66" charset="0"/>
              </a:rPr>
              <a:t>e</a:t>
            </a: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</p:txBody>
      </p:sp>
      <p:grpSp>
        <p:nvGrpSpPr>
          <p:cNvPr id="2" name="Group 136"/>
          <p:cNvGrpSpPr>
            <a:grpSpLocks/>
          </p:cNvGrpSpPr>
          <p:nvPr/>
        </p:nvGrpSpPr>
        <p:grpSpPr bwMode="auto">
          <a:xfrm>
            <a:off x="4991100" y="3963988"/>
            <a:ext cx="3771900" cy="2284412"/>
            <a:chOff x="3144" y="2497"/>
            <a:chExt cx="2376" cy="1439"/>
          </a:xfrm>
        </p:grpSpPr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3144" y="2497"/>
              <a:ext cx="2376" cy="1439"/>
              <a:chOff x="2880" y="2737"/>
              <a:chExt cx="2376" cy="1439"/>
            </a:xfrm>
          </p:grpSpPr>
          <p:sp>
            <p:nvSpPr>
              <p:cNvPr id="161821" name="Text Box 29"/>
              <p:cNvSpPr txBox="1">
                <a:spLocks noChangeArrowheads="1"/>
              </p:cNvSpPr>
              <p:nvPr/>
            </p:nvSpPr>
            <p:spPr bwMode="auto">
              <a:xfrm>
                <a:off x="2880" y="2851"/>
                <a:ext cx="384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>
                    <a:solidFill>
                      <a:srgbClr val="000099"/>
                    </a:solidFill>
                  </a:rPr>
                  <a:t>S</a:t>
                </a:r>
                <a:r>
                  <a:rPr lang="en-US" sz="2200" baseline="30000">
                    <a:solidFill>
                      <a:srgbClr val="000099"/>
                    </a:solidFill>
                  </a:rPr>
                  <a:t>2</a:t>
                </a:r>
              </a:p>
            </p:txBody>
          </p:sp>
          <p:sp>
            <p:nvSpPr>
              <p:cNvPr id="161822" name="Text Box 30"/>
              <p:cNvSpPr txBox="1">
                <a:spLocks noChangeArrowheads="1"/>
              </p:cNvSpPr>
              <p:nvPr/>
            </p:nvSpPr>
            <p:spPr bwMode="auto">
              <a:xfrm>
                <a:off x="3840" y="3945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Residue</a:t>
                </a:r>
                <a:endParaRPr lang="en-US" b="1" baseline="30000"/>
              </a:p>
            </p:txBody>
          </p:sp>
          <p:sp>
            <p:nvSpPr>
              <p:cNvPr id="161823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3264" y="2737"/>
                <a:ext cx="1992" cy="1151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32"/>
              <p:cNvGrpSpPr>
                <a:grpSpLocks/>
              </p:cNvGrpSpPr>
              <p:nvPr/>
            </p:nvGrpSpPr>
            <p:grpSpPr bwMode="auto">
              <a:xfrm>
                <a:off x="3308" y="2784"/>
                <a:ext cx="1948" cy="569"/>
                <a:chOff x="3308" y="2784"/>
                <a:chExt cx="1948" cy="569"/>
              </a:xfrm>
            </p:grpSpPr>
            <p:sp>
              <p:nvSpPr>
                <p:cNvPr id="161825" name="AutoShape 33"/>
                <p:cNvSpPr>
                  <a:spLocks noChangeAspect="1" noChangeArrowheads="1"/>
                </p:cNvSpPr>
                <p:nvPr/>
              </p:nvSpPr>
              <p:spPr bwMode="auto">
                <a:xfrm>
                  <a:off x="3353" y="2829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26" name="AutoShap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3441" y="2784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27" name="AutoShap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3530" y="2829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28" name="AutoShape 36"/>
                <p:cNvSpPr>
                  <a:spLocks noChangeAspect="1" noChangeArrowheads="1"/>
                </p:cNvSpPr>
                <p:nvPr/>
              </p:nvSpPr>
              <p:spPr bwMode="auto">
                <a:xfrm>
                  <a:off x="3618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29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3662" y="2961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0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3662" y="3050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1" name="AutoShap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3839" y="2961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2" name="AutoShap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839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3" name="AutoShape 41"/>
                <p:cNvSpPr>
                  <a:spLocks noChangeAspect="1" noChangeArrowheads="1"/>
                </p:cNvSpPr>
                <p:nvPr/>
              </p:nvSpPr>
              <p:spPr bwMode="auto">
                <a:xfrm>
                  <a:off x="3928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4" name="AutoShap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4017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5" name="AutoShap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4105" y="2829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6" name="AutoShap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4194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7" name="AutoShap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4282" y="2917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8" name="AutoShap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4371" y="2917"/>
                  <a:ext cx="88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9" name="AutoShap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4459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0" name="AutoShape 48"/>
                <p:cNvSpPr>
                  <a:spLocks noChangeAspect="1" noChangeArrowheads="1"/>
                </p:cNvSpPr>
                <p:nvPr/>
              </p:nvSpPr>
              <p:spPr bwMode="auto">
                <a:xfrm>
                  <a:off x="4503" y="2917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1" name="AutoShape 49"/>
                <p:cNvSpPr>
                  <a:spLocks noChangeAspect="1" noChangeArrowheads="1"/>
                </p:cNvSpPr>
                <p:nvPr/>
              </p:nvSpPr>
              <p:spPr bwMode="auto">
                <a:xfrm>
                  <a:off x="4548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2" name="AutoShape 50"/>
                <p:cNvSpPr>
                  <a:spLocks noChangeAspect="1" noChangeArrowheads="1"/>
                </p:cNvSpPr>
                <p:nvPr/>
              </p:nvSpPr>
              <p:spPr bwMode="auto">
                <a:xfrm>
                  <a:off x="4592" y="2829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3" name="AutoShap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4681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4" name="AutoShape 52"/>
                <p:cNvSpPr>
                  <a:spLocks noChangeAspect="1" noChangeArrowheads="1"/>
                </p:cNvSpPr>
                <p:nvPr/>
              </p:nvSpPr>
              <p:spPr bwMode="auto">
                <a:xfrm>
                  <a:off x="4902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5" name="AutoShape 53"/>
                <p:cNvSpPr>
                  <a:spLocks noChangeAspect="1" noChangeArrowheads="1"/>
                </p:cNvSpPr>
                <p:nvPr/>
              </p:nvSpPr>
              <p:spPr bwMode="auto">
                <a:xfrm>
                  <a:off x="3308" y="2829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6" name="AutoShap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3485" y="2784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7" name="AutoShap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4681" y="2917"/>
                  <a:ext cx="88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8" name="AutoShape 56"/>
                <p:cNvSpPr>
                  <a:spLocks noChangeAspect="1" noChangeArrowheads="1"/>
                </p:cNvSpPr>
                <p:nvPr/>
              </p:nvSpPr>
              <p:spPr bwMode="auto">
                <a:xfrm>
                  <a:off x="4769" y="2829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9" name="AutoShape 57"/>
                <p:cNvSpPr>
                  <a:spLocks noChangeAspect="1" noChangeArrowheads="1"/>
                </p:cNvSpPr>
                <p:nvPr/>
              </p:nvSpPr>
              <p:spPr bwMode="auto">
                <a:xfrm>
                  <a:off x="4813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0" name="AutoShape 58"/>
                <p:cNvSpPr>
                  <a:spLocks noChangeAspect="1" noChangeArrowheads="1"/>
                </p:cNvSpPr>
                <p:nvPr/>
              </p:nvSpPr>
              <p:spPr bwMode="auto">
                <a:xfrm>
                  <a:off x="4681" y="2829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1" name="AutoShape 59"/>
                <p:cNvSpPr>
                  <a:spLocks noChangeAspect="1" noChangeArrowheads="1"/>
                </p:cNvSpPr>
                <p:nvPr/>
              </p:nvSpPr>
              <p:spPr bwMode="auto">
                <a:xfrm>
                  <a:off x="4990" y="2829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2" name="AutoShape 60"/>
                <p:cNvSpPr>
                  <a:spLocks noChangeAspect="1" noChangeArrowheads="1"/>
                </p:cNvSpPr>
                <p:nvPr/>
              </p:nvSpPr>
              <p:spPr bwMode="auto">
                <a:xfrm>
                  <a:off x="4946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3" name="AutoShape 61"/>
                <p:cNvSpPr>
                  <a:spLocks noChangeAspect="1" noChangeArrowheads="1"/>
                </p:cNvSpPr>
                <p:nvPr/>
              </p:nvSpPr>
              <p:spPr bwMode="auto">
                <a:xfrm>
                  <a:off x="4990" y="2917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4" name="AutoShap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5035" y="2873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5" name="AutoShape 63"/>
                <p:cNvSpPr>
                  <a:spLocks noChangeAspect="1" noChangeArrowheads="1"/>
                </p:cNvSpPr>
                <p:nvPr/>
              </p:nvSpPr>
              <p:spPr bwMode="auto">
                <a:xfrm>
                  <a:off x="5079" y="2829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6" name="AutoShape 64"/>
                <p:cNvSpPr>
                  <a:spLocks noChangeAspect="1" noChangeArrowheads="1"/>
                </p:cNvSpPr>
                <p:nvPr/>
              </p:nvSpPr>
              <p:spPr bwMode="auto">
                <a:xfrm>
                  <a:off x="5167" y="287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7" name="AutoShape 65"/>
                <p:cNvSpPr>
                  <a:spLocks noChangeAspect="1" noChangeArrowheads="1"/>
                </p:cNvSpPr>
                <p:nvPr/>
              </p:nvSpPr>
              <p:spPr bwMode="auto">
                <a:xfrm>
                  <a:off x="3707" y="3139"/>
                  <a:ext cx="88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8" name="AutoShape 66"/>
                <p:cNvSpPr>
                  <a:spLocks noChangeAspect="1" noChangeArrowheads="1"/>
                </p:cNvSpPr>
                <p:nvPr/>
              </p:nvSpPr>
              <p:spPr bwMode="auto">
                <a:xfrm>
                  <a:off x="3751" y="3264"/>
                  <a:ext cx="88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59" name="AutoShape 67"/>
                <p:cNvSpPr>
                  <a:spLocks noChangeAspect="1" noChangeArrowheads="1"/>
                </p:cNvSpPr>
                <p:nvPr/>
              </p:nvSpPr>
              <p:spPr bwMode="auto">
                <a:xfrm>
                  <a:off x="3795" y="3050"/>
                  <a:ext cx="89" cy="89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0" name="AutoShap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3795" y="3183"/>
                  <a:ext cx="89" cy="8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69"/>
            <p:cNvGrpSpPr>
              <a:grpSpLocks/>
            </p:cNvGrpSpPr>
            <p:nvPr/>
          </p:nvGrpSpPr>
          <p:grpSpPr bwMode="auto">
            <a:xfrm>
              <a:off x="3144" y="3239"/>
              <a:ext cx="2352" cy="360"/>
              <a:chOff x="2880" y="3479"/>
              <a:chExt cx="2352" cy="360"/>
            </a:xfrm>
          </p:grpSpPr>
          <p:grpSp>
            <p:nvGrpSpPr>
              <p:cNvPr id="6" name="Group 70"/>
              <p:cNvGrpSpPr>
                <a:grpSpLocks/>
              </p:cNvGrpSpPr>
              <p:nvPr/>
            </p:nvGrpSpPr>
            <p:grpSpPr bwMode="auto">
              <a:xfrm>
                <a:off x="3312" y="3479"/>
                <a:ext cx="1920" cy="360"/>
                <a:chOff x="3312" y="3479"/>
                <a:chExt cx="1920" cy="360"/>
              </a:xfrm>
            </p:grpSpPr>
            <p:sp>
              <p:nvSpPr>
                <p:cNvPr id="161863" name="AutoShape 7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355" y="3730"/>
                  <a:ext cx="87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4" name="AutoShape 7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443" y="3767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5" name="AutoShape 73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530" y="3730"/>
                  <a:ext cx="87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6" name="AutoShape 74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617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7" name="AutoShape 7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661" y="3623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8" name="AutoShape 76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648" y="3576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9" name="AutoShape 7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835" y="3623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0" name="AutoShape 7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835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1" name="AutoShape 7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923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2" name="AutoShape 8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010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3" name="AutoShape 8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097" y="3730"/>
                  <a:ext cx="87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4" name="AutoShape 8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184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5" name="AutoShape 83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272" y="3659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6" name="AutoShape 84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360" y="3659"/>
                  <a:ext cx="86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7" name="AutoShape 8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446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8" name="AutoShape 86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490" y="3659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9" name="AutoShape 8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533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0" name="AutoShape 8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577" y="3730"/>
                  <a:ext cx="87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1" name="AutoShape 8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664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2" name="AutoShape 9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882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3" name="AutoShape 9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312" y="3730"/>
                  <a:ext cx="88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4" name="AutoShape 9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486" y="3767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5" name="AutoShape 93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664" y="3659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6" name="AutoShape 94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752" y="3730"/>
                  <a:ext cx="88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7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795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8" name="AutoShape 96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664" y="3730"/>
                  <a:ext cx="87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9" name="AutoShape 97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970" y="3730"/>
                  <a:ext cx="88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0" name="AutoShape 98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926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1" name="AutoShape 99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4970" y="3659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2" name="AutoShape 100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013" y="3695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3" name="AutoShape 101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058" y="3730"/>
                  <a:ext cx="86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4" name="AutoShape 102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5144" y="3695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5" name="AutoShape 103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704" y="3479"/>
                  <a:ext cx="87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6" name="AutoShape 104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749" y="3528"/>
                  <a:ext cx="86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7" name="AutoShape 105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792" y="3551"/>
                  <a:ext cx="88" cy="72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8" name="AutoShape 106"/>
                <p:cNvSpPr>
                  <a:spLocks noChangeAspect="1" noChangeArrowheads="1"/>
                </p:cNvSpPr>
                <p:nvPr/>
              </p:nvSpPr>
              <p:spPr bwMode="auto">
                <a:xfrm rot="10800000" flipH="1">
                  <a:off x="3792" y="3529"/>
                  <a:ext cx="88" cy="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80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899" name="Text Box 107"/>
              <p:cNvSpPr txBox="1">
                <a:spLocks noChangeArrowheads="1"/>
              </p:cNvSpPr>
              <p:nvPr/>
            </p:nvSpPr>
            <p:spPr bwMode="auto">
              <a:xfrm>
                <a:off x="2880" y="3552"/>
                <a:ext cx="384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>
                    <a:solidFill>
                      <a:srgbClr val="800000"/>
                    </a:solidFill>
                  </a:rPr>
                  <a:t>t</a:t>
                </a:r>
                <a:r>
                  <a:rPr lang="en-US" sz="2200" baseline="-25000">
                    <a:solidFill>
                      <a:srgbClr val="800000"/>
                    </a:solidFill>
                  </a:rPr>
                  <a:t>e</a:t>
                </a:r>
              </a:p>
            </p:txBody>
          </p:sp>
        </p:grpSp>
      </p:grpSp>
      <p:sp>
        <p:nvSpPr>
          <p:cNvPr id="161903" name="Rectangle 111"/>
          <p:cNvSpPr>
            <a:spLocks noChangeArrowheads="1"/>
          </p:cNvSpPr>
          <p:nvPr/>
        </p:nvSpPr>
        <p:spPr bwMode="auto">
          <a:xfrm>
            <a:off x="457200" y="19812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  <a:latin typeface="Comic Sans MS" pitchFamily="66" charset="0"/>
              </a:rPr>
              <a:t>Describes the characteristic time it takes the NH bond to explore the space available to it.  Can range from 30-400 ps.</a:t>
            </a:r>
          </a:p>
        </p:txBody>
      </p:sp>
      <p:grpSp>
        <p:nvGrpSpPr>
          <p:cNvPr id="7" name="Group 112"/>
          <p:cNvGrpSpPr>
            <a:grpSpLocks/>
          </p:cNvGrpSpPr>
          <p:nvPr/>
        </p:nvGrpSpPr>
        <p:grpSpPr bwMode="auto">
          <a:xfrm>
            <a:off x="609600" y="2819400"/>
            <a:ext cx="4419600" cy="1430338"/>
            <a:chOff x="288" y="2112"/>
            <a:chExt cx="2784" cy="901"/>
          </a:xfrm>
        </p:grpSpPr>
        <p:grpSp>
          <p:nvGrpSpPr>
            <p:cNvPr id="8" name="Group 113"/>
            <p:cNvGrpSpPr>
              <a:grpSpLocks/>
            </p:cNvGrpSpPr>
            <p:nvPr/>
          </p:nvGrpSpPr>
          <p:grpSpPr bwMode="auto">
            <a:xfrm>
              <a:off x="1632" y="2112"/>
              <a:ext cx="1440" cy="901"/>
              <a:chOff x="1152" y="1595"/>
              <a:chExt cx="1440" cy="901"/>
            </a:xfrm>
          </p:grpSpPr>
          <p:grpSp>
            <p:nvGrpSpPr>
              <p:cNvPr id="9" name="Group 114"/>
              <p:cNvGrpSpPr>
                <a:grpSpLocks noChangeAspect="1"/>
              </p:cNvGrpSpPr>
              <p:nvPr/>
            </p:nvGrpSpPr>
            <p:grpSpPr bwMode="auto">
              <a:xfrm>
                <a:off x="1152" y="1920"/>
                <a:ext cx="1440" cy="576"/>
                <a:chOff x="2736" y="3312"/>
                <a:chExt cx="1680" cy="1008"/>
              </a:xfrm>
            </p:grpSpPr>
            <p:sp>
              <p:nvSpPr>
                <p:cNvPr id="161907" name="AutoShape 115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736" y="3552"/>
                  <a:ext cx="1680" cy="76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922"/>
                        <a:invGamma/>
                      </a:srgbClr>
                    </a:gs>
                  </a:gsLst>
                  <a:lin ang="27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08" name="Oval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2736" y="3312"/>
                  <a:ext cx="1680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529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17"/>
              <p:cNvGrpSpPr>
                <a:grpSpLocks/>
              </p:cNvGrpSpPr>
              <p:nvPr/>
            </p:nvGrpSpPr>
            <p:grpSpPr bwMode="auto">
              <a:xfrm>
                <a:off x="1715" y="1595"/>
                <a:ext cx="288" cy="606"/>
                <a:chOff x="1584" y="1689"/>
                <a:chExt cx="288" cy="606"/>
              </a:xfrm>
            </p:grpSpPr>
            <p:sp>
              <p:nvSpPr>
                <p:cNvPr id="161910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1584" y="2064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N</a:t>
                  </a:r>
                </a:p>
              </p:txBody>
            </p:sp>
            <p:sp>
              <p:nvSpPr>
                <p:cNvPr id="161911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1584" y="1689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H</a:t>
                  </a:r>
                </a:p>
              </p:txBody>
            </p:sp>
            <p:sp>
              <p:nvSpPr>
                <p:cNvPr id="161912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1728" y="192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1913" name="Text Box 121"/>
            <p:cNvSpPr txBox="1">
              <a:spLocks noChangeArrowheads="1"/>
            </p:cNvSpPr>
            <p:nvPr/>
          </p:nvSpPr>
          <p:spPr bwMode="auto">
            <a:xfrm>
              <a:off x="288" y="2256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</a:t>
              </a:r>
              <a:r>
                <a:rPr lang="en-US" b="1" baseline="30000"/>
                <a:t>2</a:t>
              </a:r>
              <a:r>
                <a:rPr lang="en-US" b="1"/>
                <a:t> low, </a:t>
              </a:r>
              <a:r>
                <a:rPr lang="el-GR" b="1">
                  <a:cs typeface="Arial" charset="0"/>
                </a:rPr>
                <a:t>τ</a:t>
              </a:r>
              <a:r>
                <a:rPr lang="en-US" b="1" baseline="-25000">
                  <a:cs typeface="Arial" charset="0"/>
                </a:rPr>
                <a:t>e</a:t>
              </a:r>
              <a:r>
                <a:rPr lang="en-US" b="1">
                  <a:cs typeface="Arial" charset="0"/>
                </a:rPr>
                <a:t> long</a:t>
              </a:r>
              <a:endParaRPr lang="el-GR" b="1">
                <a:cs typeface="Arial" charset="0"/>
              </a:endParaRPr>
            </a:p>
          </p:txBody>
        </p:sp>
      </p:grpSp>
      <p:grpSp>
        <p:nvGrpSpPr>
          <p:cNvPr id="11" name="Group 122"/>
          <p:cNvGrpSpPr>
            <a:grpSpLocks/>
          </p:cNvGrpSpPr>
          <p:nvPr/>
        </p:nvGrpSpPr>
        <p:grpSpPr bwMode="auto">
          <a:xfrm rot="901211">
            <a:off x="987425" y="3575050"/>
            <a:ext cx="1527175" cy="2139950"/>
            <a:chOff x="238" y="1968"/>
            <a:chExt cx="962" cy="1348"/>
          </a:xfrm>
        </p:grpSpPr>
        <p:pic>
          <p:nvPicPr>
            <p:cNvPr id="161915" name="Picture 123" descr="70AB1jmc"/>
            <p:cNvPicPr>
              <a:picLocks noChangeAspect="1" noChangeArrowheads="1"/>
            </p:cNvPicPr>
            <p:nvPr/>
          </p:nvPicPr>
          <p:blipFill>
            <a:blip r:embed="rId2" cstate="print"/>
            <a:srcRect l="8124" t="16785" r="52669" b="19200"/>
            <a:stretch>
              <a:fillRect/>
            </a:stretch>
          </p:blipFill>
          <p:spPr bwMode="auto">
            <a:xfrm rot="-2186184">
              <a:off x="238" y="2160"/>
              <a:ext cx="962" cy="1156"/>
            </a:xfrm>
            <a:prstGeom prst="rect">
              <a:avLst/>
            </a:prstGeom>
            <a:noFill/>
          </p:spPr>
        </p:pic>
        <p:sp>
          <p:nvSpPr>
            <p:cNvPr id="161916" name="Oval 124"/>
            <p:cNvSpPr>
              <a:spLocks noChangeArrowheads="1"/>
            </p:cNvSpPr>
            <p:nvPr/>
          </p:nvSpPr>
          <p:spPr bwMode="auto">
            <a:xfrm>
              <a:off x="574" y="1968"/>
              <a:ext cx="288" cy="336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917" name="Oval 125"/>
            <p:cNvSpPr>
              <a:spLocks noChangeArrowheads="1"/>
            </p:cNvSpPr>
            <p:nvPr/>
          </p:nvSpPr>
          <p:spPr bwMode="auto">
            <a:xfrm>
              <a:off x="622" y="2976"/>
              <a:ext cx="288" cy="336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26"/>
          <p:cNvGrpSpPr>
            <a:grpSpLocks/>
          </p:cNvGrpSpPr>
          <p:nvPr/>
        </p:nvGrpSpPr>
        <p:grpSpPr bwMode="auto">
          <a:xfrm>
            <a:off x="609600" y="4800600"/>
            <a:ext cx="3733800" cy="1860550"/>
            <a:chOff x="288" y="3120"/>
            <a:chExt cx="2352" cy="1172"/>
          </a:xfrm>
        </p:grpSpPr>
        <p:grpSp>
          <p:nvGrpSpPr>
            <p:cNvPr id="13" name="Group 127"/>
            <p:cNvGrpSpPr>
              <a:grpSpLocks/>
            </p:cNvGrpSpPr>
            <p:nvPr/>
          </p:nvGrpSpPr>
          <p:grpSpPr bwMode="auto">
            <a:xfrm>
              <a:off x="2112" y="3120"/>
              <a:ext cx="528" cy="1056"/>
              <a:chOff x="1296" y="2928"/>
              <a:chExt cx="528" cy="1056"/>
            </a:xfrm>
          </p:grpSpPr>
          <p:grpSp>
            <p:nvGrpSpPr>
              <p:cNvPr id="14" name="Group 128"/>
              <p:cNvGrpSpPr>
                <a:grpSpLocks/>
              </p:cNvGrpSpPr>
              <p:nvPr/>
            </p:nvGrpSpPr>
            <p:grpSpPr bwMode="auto">
              <a:xfrm>
                <a:off x="1296" y="3216"/>
                <a:ext cx="528" cy="768"/>
                <a:chOff x="1776" y="2784"/>
                <a:chExt cx="528" cy="1056"/>
              </a:xfrm>
            </p:grpSpPr>
            <p:sp>
              <p:nvSpPr>
                <p:cNvPr id="161921" name="AutoShape 129"/>
                <p:cNvSpPr>
                  <a:spLocks noChangeArrowheads="1"/>
                </p:cNvSpPr>
                <p:nvPr/>
              </p:nvSpPr>
              <p:spPr bwMode="auto">
                <a:xfrm rot="10800000">
                  <a:off x="1776" y="3072"/>
                  <a:ext cx="528" cy="76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922"/>
                        <a:invGamma/>
                      </a:srgbClr>
                    </a:gs>
                  </a:gsLst>
                  <a:lin ang="27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2" name="Oval 130"/>
                <p:cNvSpPr>
                  <a:spLocks noChangeArrowheads="1"/>
                </p:cNvSpPr>
                <p:nvPr/>
              </p:nvSpPr>
              <p:spPr bwMode="auto">
                <a:xfrm>
                  <a:off x="1776" y="2784"/>
                  <a:ext cx="528" cy="43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333399"/>
                    </a:gs>
                    <a:gs pos="100000">
                      <a:srgbClr val="333399">
                        <a:gamma/>
                        <a:tint val="43529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rgbClr val="3333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31"/>
              <p:cNvGrpSpPr>
                <a:grpSpLocks/>
              </p:cNvGrpSpPr>
              <p:nvPr/>
            </p:nvGrpSpPr>
            <p:grpSpPr bwMode="auto">
              <a:xfrm>
                <a:off x="1415" y="2928"/>
                <a:ext cx="289" cy="606"/>
                <a:chOff x="1583" y="1689"/>
                <a:chExt cx="289" cy="606"/>
              </a:xfrm>
            </p:grpSpPr>
            <p:sp>
              <p:nvSpPr>
                <p:cNvPr id="161924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1583" y="2064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N</a:t>
                  </a:r>
                </a:p>
              </p:txBody>
            </p:sp>
            <p:sp>
              <p:nvSpPr>
                <p:cNvPr id="161925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584" y="1689"/>
                  <a:ext cx="288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/>
                    <a:t>H</a:t>
                  </a:r>
                </a:p>
              </p:txBody>
            </p:sp>
            <p:sp>
              <p:nvSpPr>
                <p:cNvPr id="161926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1728" y="192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1927" name="Text Box 135"/>
            <p:cNvSpPr txBox="1">
              <a:spLocks noChangeArrowheads="1"/>
            </p:cNvSpPr>
            <p:nvPr/>
          </p:nvSpPr>
          <p:spPr bwMode="auto">
            <a:xfrm>
              <a:off x="288" y="388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</a:t>
              </a:r>
              <a:r>
                <a:rPr lang="en-US" b="1" baseline="30000"/>
                <a:t>2</a:t>
              </a:r>
              <a:r>
                <a:rPr lang="en-US" b="1"/>
                <a:t> high </a:t>
              </a:r>
              <a:r>
                <a:rPr lang="el-GR" b="1"/>
                <a:t>τ</a:t>
              </a:r>
              <a:r>
                <a:rPr lang="en-US" b="1" baseline="-25000"/>
                <a:t>e</a:t>
              </a:r>
              <a:r>
                <a:rPr lang="en-US" b="1"/>
                <a:t> short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173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Typical Protein Motions and Timescales</vt:lpstr>
      <vt:lpstr>Local Motions – Model-free Formalism</vt:lpstr>
      <vt:lpstr>Local Motions – Model-free Formalism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ChrisB</dc:creator>
  <cp:lastModifiedBy>ChrisB</cp:lastModifiedBy>
  <cp:revision>30</cp:revision>
  <dcterms:created xsi:type="dcterms:W3CDTF">2010-11-15T21:31:07Z</dcterms:created>
  <dcterms:modified xsi:type="dcterms:W3CDTF">2010-11-16T15:21:03Z</dcterms:modified>
</cp:coreProperties>
</file>